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43"/>
  </p:notesMasterIdLst>
  <p:sldIdLst>
    <p:sldId id="258" r:id="rId2"/>
    <p:sldId id="277" r:id="rId3"/>
    <p:sldId id="278" r:id="rId4"/>
    <p:sldId id="279" r:id="rId5"/>
    <p:sldId id="262" r:id="rId6"/>
    <p:sldId id="263" r:id="rId7"/>
    <p:sldId id="284" r:id="rId8"/>
    <p:sldId id="267" r:id="rId9"/>
    <p:sldId id="259" r:id="rId10"/>
    <p:sldId id="268" r:id="rId11"/>
    <p:sldId id="271" r:id="rId12"/>
    <p:sldId id="265" r:id="rId13"/>
    <p:sldId id="266" r:id="rId14"/>
    <p:sldId id="272" r:id="rId15"/>
    <p:sldId id="273" r:id="rId16"/>
    <p:sldId id="274" r:id="rId17"/>
    <p:sldId id="275" r:id="rId18"/>
    <p:sldId id="269" r:id="rId19"/>
    <p:sldId id="276" r:id="rId20"/>
    <p:sldId id="300" r:id="rId21"/>
    <p:sldId id="280" r:id="rId22"/>
    <p:sldId id="283" r:id="rId23"/>
    <p:sldId id="285" r:id="rId24"/>
    <p:sldId id="260" r:id="rId25"/>
    <p:sldId id="282" r:id="rId26"/>
    <p:sldId id="287" r:id="rId27"/>
    <p:sldId id="289" r:id="rId28"/>
    <p:sldId id="288" r:id="rId29"/>
    <p:sldId id="290" r:id="rId30"/>
    <p:sldId id="295" r:id="rId31"/>
    <p:sldId id="291" r:id="rId32"/>
    <p:sldId id="292" r:id="rId33"/>
    <p:sldId id="293" r:id="rId34"/>
    <p:sldId id="294" r:id="rId35"/>
    <p:sldId id="286" r:id="rId36"/>
    <p:sldId id="296" r:id="rId37"/>
    <p:sldId id="297" r:id="rId38"/>
    <p:sldId id="298" r:id="rId39"/>
    <p:sldId id="302" r:id="rId40"/>
    <p:sldId id="301" r:id="rId41"/>
    <p:sldId id="30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629" autoAdjust="0"/>
    <p:restoredTop sz="94660"/>
  </p:normalViewPr>
  <p:slideViewPr>
    <p:cSldViewPr>
      <p:cViewPr varScale="1">
        <p:scale>
          <a:sx n="67" d="100"/>
          <a:sy n="67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80EF3-D686-4B04-92B6-10C20BA607A9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8FCCB-04A2-4096-9914-829D7EE91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2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724400"/>
            <a:ext cx="9144000" cy="2133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841375"/>
          </a:xfrm>
        </p:spPr>
        <p:txBody>
          <a:bodyPr>
            <a:normAutofit/>
          </a:bodyPr>
          <a:lstStyle>
            <a:lvl1pPr algn="l">
              <a:defRPr lang="en-US" sz="4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7772400" cy="6858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E3F0-28C0-46A4-AEF7-FAEB7E8A6E1F}" type="datetime1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72F-882D-4C13-B33C-F9D5F397F4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6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6635-DF83-4902-BB2F-D8EE4E4A0BF8}" type="datetime1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Hello World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72F-882D-4C13-B33C-F9D5F397F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9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E27D-01E9-4E00-B2BC-2BEF890FA490}" type="datetime1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Hello World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72F-882D-4C13-B33C-F9D5F397F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22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724400"/>
            <a:ext cx="9144000" cy="2133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841375"/>
          </a:xfrm>
        </p:spPr>
        <p:txBody>
          <a:bodyPr>
            <a:normAutofit/>
          </a:bodyPr>
          <a:lstStyle>
            <a:lvl1pPr algn="l">
              <a:defRPr lang="en-US" sz="4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7772400" cy="6858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943600"/>
            <a:ext cx="3886200" cy="685800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None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Click to add author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Click to add email address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7395407" y="5943600"/>
            <a:ext cx="10935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kern="1200" cap="all" spc="0" normalizeH="1" baseline="0" dirty="0" smtClean="0">
                <a:ln w="0"/>
                <a:solidFill>
                  <a:srgbClr val="FF33CC"/>
                </a:solidFill>
                <a:effectLst/>
                <a:latin typeface="Arial Black" pitchFamily="34" charset="0"/>
                <a:ea typeface="+mn-ea"/>
                <a:cs typeface="Aharoni" pitchFamily="2" charset="-79"/>
              </a:rPr>
              <a:t>S</a:t>
            </a:r>
            <a:r>
              <a:rPr lang="en-US" sz="3100" b="1" kern="1200" cap="all" spc="0" normalizeH="1" baseline="0" dirty="0" smtClean="0">
                <a:ln w="0"/>
                <a:solidFill>
                  <a:srgbClr val="FF33CC"/>
                </a:solidFill>
                <a:effectLst/>
                <a:latin typeface="Gill Sans Ultra Bold Condensed" pitchFamily="34" charset="0"/>
                <a:ea typeface="+mn-ea"/>
                <a:cs typeface="Aharoni" pitchFamily="2" charset="-79"/>
              </a:rPr>
              <a:t>∑</a:t>
            </a:r>
            <a:r>
              <a:rPr lang="en-US" sz="3200" b="1" kern="1200" cap="all" spc="0" normalizeH="1" baseline="0" dirty="0" smtClean="0">
                <a:ln w="0"/>
                <a:solidFill>
                  <a:srgbClr val="FF33CC"/>
                </a:solidFill>
                <a:effectLst/>
                <a:latin typeface="Arial Black" pitchFamily="34" charset="0"/>
                <a:ea typeface="+mn-ea"/>
                <a:cs typeface="Aharoni" pitchFamily="2" charset="-79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781193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57200" y="6264275"/>
            <a:ext cx="5562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fld id="{8D49872F-882D-4C13-B33C-F9D5F397F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6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A048-97FC-4A15-BC88-C9813B930A50}" type="datetime1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Hello World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72F-882D-4C13-B33C-F9D5F397F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4A30-006B-4EAC-B945-F359B51B40C3}" type="datetime1">
              <a:rPr lang="en-US" smtClean="0"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Hello World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72F-882D-4C13-B33C-F9D5F397F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4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D04F-3564-4081-AED7-BA1E81ACD47F}" type="datetime1">
              <a:rPr lang="en-US" smtClean="0"/>
              <a:t>10/28/2011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Hello World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72F-882D-4C13-B33C-F9D5F397F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5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31A7-DF75-4A17-8F6D-F7344C70C43B}" type="datetime1">
              <a:rPr lang="en-US" smtClean="0"/>
              <a:t>10/28/2011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Hello World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72F-882D-4C13-B33C-F9D5F397F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9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EC1E-01AC-4F72-9B59-5BCAB138D2B0}" type="datetime1">
              <a:rPr lang="en-US" smtClean="0"/>
              <a:t>10/28/2011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Hello World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72F-882D-4C13-B33C-F9D5F397F4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9"/>
          <p:cNvSpPr txBox="1">
            <a:spLocks/>
          </p:cNvSpPr>
          <p:nvPr userDrawn="1"/>
        </p:nvSpPr>
        <p:spPr>
          <a:xfrm>
            <a:off x="457200" y="6264275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Rockwell" pitchFamily="18" charset="0"/>
              </a:rPr>
              <a:t>JUST-IN-TIME COMPILATION</a:t>
            </a:r>
            <a:br>
              <a:rPr lang="en-US" smtClean="0">
                <a:latin typeface="Rockwell" pitchFamily="18" charset="0"/>
              </a:rPr>
            </a:br>
            <a:r>
              <a:rPr lang="en-US" sz="105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19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4B0-912B-4613-B575-DA7456BE5C7F}" type="datetime1">
              <a:rPr lang="en-US" smtClean="0"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Hello World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72F-882D-4C13-B33C-F9D5F397F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7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C49-5E87-4A04-BA39-7EBDA955180C}" type="datetime1">
              <a:rPr lang="en-US" smtClean="0"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Hello World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872F-882D-4C13-B33C-F9D5F397F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1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90F9-1FAD-4155-BC09-D91611F8CBB8}" type="datetime1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World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9872F-882D-4C13-B33C-F9D5F397F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4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JUST-IN-TIME COMPILATION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Lessons Learned From Transmeta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906869"/>
            <a:ext cx="3213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Thomas Kistler</a:t>
            </a:r>
          </a:p>
          <a:p>
            <a:r>
              <a:rPr lang="en-US" dirty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homas.kistler@smachines.com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41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86350" y="3641125"/>
            <a:ext cx="2686050" cy="1692876"/>
          </a:xfrm>
          <a:prstGeom prst="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Code </a:t>
            </a:r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Cache</a:t>
            </a:r>
          </a:p>
        </p:txBody>
      </p:sp>
      <p:cxnSp>
        <p:nvCxnSpPr>
          <p:cNvPr id="33" name="Elbow Connector 32"/>
          <p:cNvCxnSpPr/>
          <p:nvPr/>
        </p:nvCxnSpPr>
        <p:spPr>
          <a:xfrm rot="16200000" flipH="1">
            <a:off x="1602941" y="3587410"/>
            <a:ext cx="622347" cy="732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endCxn id="8" idx="0"/>
          </p:cNvCxnSpPr>
          <p:nvPr/>
        </p:nvCxnSpPr>
        <p:spPr>
          <a:xfrm rot="16200000" flipH="1">
            <a:off x="1588877" y="4478201"/>
            <a:ext cx="637855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endCxn id="10" idx="1"/>
          </p:cNvCxnSpPr>
          <p:nvPr/>
        </p:nvCxnSpPr>
        <p:spPr>
          <a:xfrm>
            <a:off x="1905000" y="4159275"/>
            <a:ext cx="1295400" cy="1121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endCxn id="14" idx="0"/>
          </p:cNvCxnSpPr>
          <p:nvPr/>
        </p:nvCxnSpPr>
        <p:spPr>
          <a:xfrm>
            <a:off x="1918592" y="3219451"/>
            <a:ext cx="3682108" cy="599426"/>
          </a:xfrm>
          <a:prstGeom prst="bentConnector2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743200" y="2971801"/>
            <a:ext cx="390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latin typeface="Calibri" pitchFamily="34" charset="0"/>
                <a:cs typeface="Calibri" pitchFamily="34" charset="0"/>
              </a:rPr>
              <a:t>Yes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 Architecture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625402" y="1828801"/>
            <a:ext cx="569408" cy="685800"/>
          </a:xfrm>
          <a:prstGeom prst="foldedCorner">
            <a:avLst/>
          </a:prstGeom>
          <a:solidFill>
            <a:srgbClr val="FF99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x86 Code</a:t>
            </a:r>
          </a:p>
        </p:txBody>
      </p:sp>
      <p:sp>
        <p:nvSpPr>
          <p:cNvPr id="7" name="Diamond 6"/>
          <p:cNvSpPr/>
          <p:nvPr/>
        </p:nvSpPr>
        <p:spPr>
          <a:xfrm>
            <a:off x="1066800" y="2933701"/>
            <a:ext cx="1682010" cy="571500"/>
          </a:xfrm>
          <a:prstGeom prst="diamond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Translated?</a:t>
            </a:r>
            <a:endParaRPr lang="en-US" sz="1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4797130"/>
            <a:ext cx="1682010" cy="5368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Interpreter</a:t>
            </a:r>
            <a:endParaRPr lang="en-US" sz="1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Diamond 8"/>
          <p:cNvSpPr/>
          <p:nvPr/>
        </p:nvSpPr>
        <p:spPr>
          <a:xfrm>
            <a:off x="1068685" y="3898949"/>
            <a:ext cx="1682010" cy="520652"/>
          </a:xfrm>
          <a:prstGeom prst="diamond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Hot?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00400" y="3893696"/>
            <a:ext cx="16002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Just-in-Time Compiler</a:t>
            </a:r>
          </a:p>
        </p:txBody>
      </p:sp>
      <p:sp>
        <p:nvSpPr>
          <p:cNvPr id="11" name="Folded Corner 10"/>
          <p:cNvSpPr/>
          <p:nvPr/>
        </p:nvSpPr>
        <p:spPr>
          <a:xfrm>
            <a:off x="6134100" y="4038600"/>
            <a:ext cx="609600" cy="685800"/>
          </a:xfrm>
          <a:prstGeom prst="foldedCorner">
            <a:avLst/>
          </a:prstGeom>
          <a:solidFill>
            <a:srgbClr val="FF99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VLIW Code </a:t>
            </a:r>
          </a:p>
        </p:txBody>
      </p:sp>
      <p:sp>
        <p:nvSpPr>
          <p:cNvPr id="14" name="Folded Corner 13"/>
          <p:cNvSpPr/>
          <p:nvPr/>
        </p:nvSpPr>
        <p:spPr>
          <a:xfrm>
            <a:off x="5295900" y="3818877"/>
            <a:ext cx="609600" cy="685800"/>
          </a:xfrm>
          <a:prstGeom prst="foldedCorner">
            <a:avLst/>
          </a:prstGeom>
          <a:solidFill>
            <a:srgbClr val="FF99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VLIW Code 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6972300" y="4267200"/>
            <a:ext cx="609600" cy="685800"/>
          </a:xfrm>
          <a:prstGeom prst="foldedCorner">
            <a:avLst/>
          </a:prstGeom>
          <a:solidFill>
            <a:srgbClr val="FF99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VLIW Code </a:t>
            </a:r>
          </a:p>
        </p:txBody>
      </p:sp>
      <p:cxnSp>
        <p:nvCxnSpPr>
          <p:cNvPr id="16" name="Elbow Connector 15"/>
          <p:cNvCxnSpPr>
            <a:stCxn id="8" idx="2"/>
            <a:endCxn id="6" idx="0"/>
          </p:cNvCxnSpPr>
          <p:nvPr/>
        </p:nvCxnSpPr>
        <p:spPr>
          <a:xfrm rot="5400000" flipH="1" flipV="1">
            <a:off x="156355" y="3580250"/>
            <a:ext cx="3505200" cy="2301"/>
          </a:xfrm>
          <a:prstGeom prst="bentConnector5">
            <a:avLst>
              <a:gd name="adj1" fmla="val -6522"/>
              <a:gd name="adj2" fmla="val -56121165"/>
              <a:gd name="adj3" fmla="val 106522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0" idx="3"/>
            <a:endCxn id="14" idx="1"/>
          </p:cNvCxnSpPr>
          <p:nvPr/>
        </p:nvCxnSpPr>
        <p:spPr>
          <a:xfrm>
            <a:off x="4800600" y="4160396"/>
            <a:ext cx="495300" cy="1381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5" idx="2"/>
            <a:endCxn id="6" idx="0"/>
          </p:cNvCxnSpPr>
          <p:nvPr/>
        </p:nvCxnSpPr>
        <p:spPr>
          <a:xfrm rot="5400000" flipH="1">
            <a:off x="3031503" y="707404"/>
            <a:ext cx="3124199" cy="5366994"/>
          </a:xfrm>
          <a:prstGeom prst="bentConnector5">
            <a:avLst>
              <a:gd name="adj1" fmla="val -19539"/>
              <a:gd name="adj2" fmla="val 124048"/>
              <a:gd name="adj3" fmla="val 107317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6" idx="2"/>
            <a:endCxn id="7" idx="0"/>
          </p:cNvCxnSpPr>
          <p:nvPr/>
        </p:nvCxnSpPr>
        <p:spPr>
          <a:xfrm rot="5400000">
            <a:off x="1699406" y="2723001"/>
            <a:ext cx="419100" cy="2301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18592" y="353300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latin typeface="Calibri" pitchFamily="34" charset="0"/>
                <a:cs typeface="Calibri" pitchFamily="34" charset="0"/>
              </a:rPr>
              <a:t>No</a:t>
            </a:r>
            <a:endParaRPr lang="en-US" sz="12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18592" y="444740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latin typeface="Calibri" pitchFamily="34" charset="0"/>
                <a:cs typeface="Calibri" pitchFamily="34" charset="0"/>
              </a:rPr>
              <a:t>No</a:t>
            </a:r>
            <a:endParaRPr lang="en-US" sz="12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43200" y="3914002"/>
            <a:ext cx="39036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b="1" i="1" dirty="0">
                <a:latin typeface="Calibri" pitchFamily="34" charset="0"/>
                <a:cs typeface="Calibri" pitchFamily="34" charset="0"/>
              </a:rPr>
              <a:t>Yes</a:t>
            </a:r>
          </a:p>
        </p:txBody>
      </p:sp>
      <p:cxnSp>
        <p:nvCxnSpPr>
          <p:cNvPr id="21" name="Elbow Connector 20"/>
          <p:cNvCxnSpPr>
            <a:stCxn id="14" idx="2"/>
            <a:endCxn id="11" idx="0"/>
          </p:cNvCxnSpPr>
          <p:nvPr/>
        </p:nvCxnSpPr>
        <p:spPr>
          <a:xfrm rot="5400000" flipH="1" flipV="1">
            <a:off x="5786761" y="3852539"/>
            <a:ext cx="466077" cy="838200"/>
          </a:xfrm>
          <a:prstGeom prst="bentConnector5">
            <a:avLst>
              <a:gd name="adj1" fmla="val -49048"/>
              <a:gd name="adj2" fmla="val 50000"/>
              <a:gd name="adj3" fmla="val 149048"/>
            </a:avLst>
          </a:prstGeom>
          <a:ln w="38100">
            <a:solidFill>
              <a:srgbClr val="FF66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1" idx="2"/>
            <a:endCxn id="15" idx="0"/>
          </p:cNvCxnSpPr>
          <p:nvPr/>
        </p:nvCxnSpPr>
        <p:spPr>
          <a:xfrm rot="5400000" flipH="1" flipV="1">
            <a:off x="6629400" y="4076700"/>
            <a:ext cx="457200" cy="838200"/>
          </a:xfrm>
          <a:prstGeom prst="bentConnector5">
            <a:avLst>
              <a:gd name="adj1" fmla="val -50000"/>
              <a:gd name="adj2" fmla="val 50000"/>
              <a:gd name="adj3" fmla="val 150000"/>
            </a:avLst>
          </a:prstGeom>
          <a:ln w="38100">
            <a:solidFill>
              <a:srgbClr val="FF66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30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371600" y="2148872"/>
            <a:ext cx="12573000" cy="2400109"/>
            <a:chOff x="457200" y="2148872"/>
            <a:chExt cx="12573000" cy="2400109"/>
          </a:xfrm>
        </p:grpSpPr>
        <p:grpSp>
          <p:nvGrpSpPr>
            <p:cNvPr id="17" name="Group 16"/>
            <p:cNvGrpSpPr/>
            <p:nvPr/>
          </p:nvGrpSpPr>
          <p:grpSpPr>
            <a:xfrm>
              <a:off x="533400" y="2514600"/>
              <a:ext cx="12496800" cy="2034381"/>
              <a:chOff x="304800" y="2667000"/>
              <a:chExt cx="12496800" cy="2034381"/>
            </a:xfrm>
          </p:grpSpPr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3657600" y="2690017"/>
                <a:ext cx="2514600" cy="201136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  <a:miter lim="800000"/>
                <a:headEnd/>
                <a:tailEnd/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120000"/>
                  </a:lnSpc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ld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%r30,[%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esp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]</a:t>
                </a:r>
                <a:b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add.c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%eax,%eax,%r30</a:t>
                </a:r>
                <a:b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ld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%r31,[%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esp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]</a:t>
                </a:r>
                <a:b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add.c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%ebx,%ebx,%r31</a:t>
                </a:r>
                <a:b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ld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esi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,[%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ebp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]</a:t>
                </a:r>
                <a:b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sub.c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%ecx,%ecx,5</a:t>
                </a: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7010400" y="2690017"/>
                <a:ext cx="2438400" cy="20113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  <a:miter lim="800000"/>
                <a:headEnd/>
                <a:tailEnd/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120000"/>
                  </a:lnSpc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ld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%r30,[%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esp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]</a:t>
                </a:r>
                <a:b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add %eax,%eax,%r30</a:t>
                </a:r>
                <a:b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add %ebx,%ebx,%r30</a:t>
                </a:r>
                <a:b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ld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esi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,[%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ebp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]</a:t>
                </a:r>
                <a:b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sub.c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%ecx,%ecx,5</a:t>
                </a: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10363200" y="2667000"/>
                <a:ext cx="2438400" cy="20113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  <a:miter lim="800000"/>
                <a:headEnd/>
                <a:tailEnd/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 </a:t>
                </a:r>
                <a:r>
                  <a:rPr lang="en-US" altLang="en-US" sz="14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ld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%r30,[%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esp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]; </a:t>
                </a:r>
                <a:endParaRPr lang="en-US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olas" pitchFamily="49" charset="0"/>
                  <a:cs typeface="Consolas" pitchFamily="49" charset="0"/>
                </a:endParaRPr>
              </a:p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sub.c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%ecx,%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ecx,5 }</a:t>
                </a:r>
              </a:p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 </a:t>
                </a:r>
                <a:r>
                  <a:rPr lang="en-US" altLang="en-US" sz="14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ld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esi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,[%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ebp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]; </a:t>
                </a:r>
                <a:endParaRPr lang="en-US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olas" pitchFamily="49" charset="0"/>
                  <a:cs typeface="Consolas" pitchFamily="49" charset="0"/>
                </a:endParaRPr>
              </a:p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add 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%eax,%eax,%r30; </a:t>
                </a:r>
                <a:endParaRPr lang="en-US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olas" pitchFamily="49" charset="0"/>
                  <a:cs typeface="Consolas" pitchFamily="49" charset="0"/>
                </a:endParaRPr>
              </a:p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add 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%ebx,%ebx,%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r30 }</a:t>
                </a:r>
                <a:endParaRPr lang="en-US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" name="Right Arrow 2"/>
              <p:cNvSpPr/>
              <p:nvPr/>
            </p:nvSpPr>
            <p:spPr>
              <a:xfrm>
                <a:off x="2971800" y="3429000"/>
                <a:ext cx="533400" cy="304800"/>
              </a:xfrm>
              <a:prstGeom prst="right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" name="Right Arrow 12"/>
              <p:cNvSpPr/>
              <p:nvPr/>
            </p:nvSpPr>
            <p:spPr>
              <a:xfrm>
                <a:off x="6324600" y="3429000"/>
                <a:ext cx="533400" cy="304800"/>
              </a:xfrm>
              <a:prstGeom prst="right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4" name="Right Arrow 13"/>
              <p:cNvSpPr/>
              <p:nvPr/>
            </p:nvSpPr>
            <p:spPr>
              <a:xfrm>
                <a:off x="9677400" y="3429000"/>
                <a:ext cx="533400" cy="304800"/>
              </a:xfrm>
              <a:prstGeom prst="right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304800" y="2667000"/>
                <a:ext cx="2514600" cy="201136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  <a:miter lim="800000"/>
                <a:headEnd/>
                <a:tailEnd/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120000"/>
                  </a:lnSpc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addl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eax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,(%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esp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)</a:t>
                </a:r>
                <a:b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addl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ebx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,(%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esp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)</a:t>
                </a:r>
                <a:b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movl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esi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,(%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ebp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)</a:t>
                </a:r>
                <a:b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subl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%ecx,5</a:t>
                </a: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457200" y="2148872"/>
              <a:ext cx="1622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itchFamily="18" charset="0"/>
                </a:rPr>
                <a:t>Original Code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10000" y="2150378"/>
              <a:ext cx="18501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itchFamily="18" charset="0"/>
                </a:rPr>
                <a:t>Translated Code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162800" y="2148989"/>
              <a:ext cx="18300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itchFamily="18" charset="0"/>
                </a:rPr>
                <a:t>Optimized Code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514347" y="2150378"/>
              <a:ext cx="13260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itchFamily="18" charset="0"/>
                </a:rPr>
                <a:t>VLIW Code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0" y="1752600"/>
            <a:ext cx="1371600" cy="388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429500" y="1926672"/>
            <a:ext cx="1714500" cy="3940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8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3579E-6 L -0.3625 -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25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25 -0.00162 L -0.72917 -0.00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Moves </a:t>
            </a:r>
            <a:r>
              <a:rPr lang="en-US" dirty="0">
                <a:solidFill>
                  <a:srgbClr val="FFC000"/>
                </a:solidFill>
              </a:rPr>
              <a:t>complexity</a:t>
            </a:r>
            <a:r>
              <a:rPr lang="en-US" dirty="0"/>
              <a:t> from hardware to </a:t>
            </a:r>
            <a:r>
              <a:rPr lang="en-US" dirty="0" smtClean="0"/>
              <a:t>software.</a:t>
            </a:r>
            <a:endParaRPr lang="en-US" dirty="0"/>
          </a:p>
          <a:p>
            <a:r>
              <a:rPr lang="en-US" dirty="0" smtClean="0"/>
              <a:t>Can optimize a large </a:t>
            </a:r>
            <a:r>
              <a:rPr lang="en-US" dirty="0">
                <a:solidFill>
                  <a:srgbClr val="FFC000"/>
                </a:solidFill>
              </a:rPr>
              <a:t>group</a:t>
            </a:r>
            <a:r>
              <a:rPr lang="en-US" dirty="0" smtClean="0"/>
              <a:t> of instructions.</a:t>
            </a:r>
          </a:p>
          <a:p>
            <a:r>
              <a:rPr lang="en-US" dirty="0" smtClean="0"/>
              <a:t>Optimization cost is </a:t>
            </a:r>
            <a:r>
              <a:rPr lang="en-US" dirty="0" smtClean="0">
                <a:solidFill>
                  <a:srgbClr val="FFC000"/>
                </a:solidFill>
              </a:rPr>
              <a:t>amortized.</a:t>
            </a:r>
            <a:r>
              <a:rPr lang="en-US" dirty="0" smtClean="0"/>
              <a:t> Out-of-order hardware pays the cost every single time.</a:t>
            </a:r>
            <a:endParaRPr lang="en-US" dirty="0"/>
          </a:p>
          <a:p>
            <a:r>
              <a:rPr lang="en-US" dirty="0"/>
              <a:t>Avoids </a:t>
            </a:r>
            <a:r>
              <a:rPr lang="en-US" dirty="0">
                <a:solidFill>
                  <a:srgbClr val="FFC000"/>
                </a:solidFill>
              </a:rPr>
              <a:t>legacy code </a:t>
            </a:r>
            <a:r>
              <a:rPr lang="en-US" dirty="0" smtClean="0"/>
              <a:t>problem.</a:t>
            </a:r>
            <a:endParaRPr lang="en-US" dirty="0"/>
          </a:p>
          <a:p>
            <a:r>
              <a:rPr lang="en-US" dirty="0" smtClean="0"/>
              <a:t>More </a:t>
            </a:r>
            <a:r>
              <a:rPr lang="en-US" dirty="0">
                <a:solidFill>
                  <a:srgbClr val="FFC000"/>
                </a:solidFill>
              </a:rPr>
              <a:t>speculation</a:t>
            </a:r>
            <a:r>
              <a:rPr lang="en-US" dirty="0" smtClean="0"/>
              <a:t> is possible with proper hardware support.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53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Speculation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71600" y="3330692"/>
            <a:ext cx="5867400" cy="2384308"/>
            <a:chOff x="457200" y="2148872"/>
            <a:chExt cx="5867400" cy="2384308"/>
          </a:xfrm>
        </p:grpSpPr>
        <p:grpSp>
          <p:nvGrpSpPr>
            <p:cNvPr id="6" name="Group 5"/>
            <p:cNvGrpSpPr/>
            <p:nvPr/>
          </p:nvGrpSpPr>
          <p:grpSpPr>
            <a:xfrm>
              <a:off x="533400" y="2514600"/>
              <a:ext cx="5791200" cy="2018580"/>
              <a:chOff x="304800" y="2667000"/>
              <a:chExt cx="5791200" cy="2018580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3657600" y="2667000"/>
                <a:ext cx="2438400" cy="20113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  <a:miter lim="800000"/>
                <a:headEnd/>
                <a:tailEnd/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 </a:t>
                </a:r>
                <a:r>
                  <a:rPr lang="en-US" altLang="en-US" sz="14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ld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%r30,[%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esp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]; </a:t>
                </a:r>
                <a:endParaRPr lang="en-US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olas" pitchFamily="49" charset="0"/>
                  <a:cs typeface="Consolas" pitchFamily="49" charset="0"/>
                </a:endParaRPr>
              </a:p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 err="1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sub.c</a:t>
                </a:r>
                <a:r>
                  <a:rPr lang="en-US" altLang="en-US" sz="1400" b="1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%ecx,%</a:t>
                </a:r>
                <a:r>
                  <a:rPr lang="en-US" altLang="en-US" sz="1400" b="1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ecx,5 </a:t>
                </a:r>
                <a:r>
                  <a:rPr lang="en-US" altLang="en-US" sz="1400" b="1" dirty="0" smtClean="0">
                    <a:latin typeface="Consolas" pitchFamily="49" charset="0"/>
                    <a:cs typeface="Consolas" pitchFamily="49" charset="0"/>
                  </a:rPr>
                  <a:t>}</a:t>
                </a:r>
              </a:p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 </a:t>
                </a:r>
                <a:r>
                  <a:rPr lang="en-US" altLang="en-US" sz="1400" b="1" dirty="0" err="1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ld</a:t>
                </a:r>
                <a:r>
                  <a:rPr lang="en-US" altLang="en-US" sz="1400" b="1" dirty="0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%</a:t>
                </a:r>
                <a:r>
                  <a:rPr lang="en-US" altLang="en-US" sz="1400" b="1" dirty="0" err="1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esi</a:t>
                </a:r>
                <a:r>
                  <a:rPr lang="en-US" altLang="en-US" sz="1400" b="1" dirty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,[%</a:t>
                </a:r>
                <a:r>
                  <a:rPr lang="en-US" altLang="en-US" sz="1400" b="1" dirty="0" err="1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ebp</a:t>
                </a:r>
                <a:r>
                  <a:rPr lang="en-US" altLang="en-US" sz="1400" b="1" dirty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]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;</a:t>
                </a:r>
                <a:r>
                  <a:rPr lang="en-US" altLang="en-US" sz="1400" b="1" dirty="0">
                    <a:solidFill>
                      <a:srgbClr val="FFC000"/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endParaRPr lang="en-US" altLang="en-US" sz="1400" b="1" dirty="0" smtClean="0">
                  <a:solidFill>
                    <a:srgbClr val="FFC000"/>
                  </a:solidFill>
                  <a:latin typeface="Consolas" pitchFamily="49" charset="0"/>
                  <a:cs typeface="Consolas" pitchFamily="49" charset="0"/>
                </a:endParaRPr>
              </a:p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add 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%eax,%eax,%r30; </a:t>
                </a:r>
                <a:endParaRPr lang="en-US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olas" pitchFamily="49" charset="0"/>
                  <a:cs typeface="Consolas" pitchFamily="49" charset="0"/>
                </a:endParaRPr>
              </a:p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add 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%ebx,%ebx,%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r30 }</a:t>
                </a:r>
                <a:endParaRPr lang="en-US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6" name="Right Arrow 15"/>
              <p:cNvSpPr/>
              <p:nvPr/>
            </p:nvSpPr>
            <p:spPr>
              <a:xfrm>
                <a:off x="2971800" y="3429000"/>
                <a:ext cx="533400" cy="304800"/>
              </a:xfrm>
              <a:prstGeom prst="right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304800" y="2674217"/>
                <a:ext cx="2514600" cy="201136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  <a:miter lim="800000"/>
                <a:headEnd/>
                <a:tailEnd/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120000"/>
                  </a:lnSpc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addl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eax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,(%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esp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)</a:t>
                </a:r>
                <a:b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addl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ebx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,(%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esp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)</a:t>
                </a:r>
                <a:b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 err="1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movl</a:t>
                </a:r>
                <a:r>
                  <a:rPr lang="en-US" altLang="en-US" sz="1400" b="1" dirty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 %</a:t>
                </a:r>
                <a:r>
                  <a:rPr lang="en-US" altLang="en-US" sz="1400" b="1" dirty="0" err="1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esi</a:t>
                </a:r>
                <a:r>
                  <a:rPr lang="en-US" altLang="en-US" sz="1400" b="1" dirty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,(%</a:t>
                </a:r>
                <a:r>
                  <a:rPr lang="en-US" altLang="en-US" sz="1400" b="1" dirty="0" err="1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ebp</a:t>
                </a:r>
                <a:r>
                  <a:rPr lang="en-US" altLang="en-US" sz="1400" b="1" dirty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)</a:t>
                </a:r>
                <a:br>
                  <a:rPr lang="en-US" altLang="en-US" sz="1400" b="1" dirty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 err="1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subl</a:t>
                </a:r>
                <a:r>
                  <a:rPr lang="en-US" altLang="en-US" sz="1400" b="1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%ecx,5</a:t>
                </a: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57200" y="2148872"/>
              <a:ext cx="1622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itchFamily="18" charset="0"/>
                </a:rPr>
                <a:t>Original Code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08747" y="2150378"/>
              <a:ext cx="13260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itchFamily="18" charset="0"/>
                </a:rPr>
                <a:t>VLIW Code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endParaRPr>
            </a:p>
          </p:txBody>
        </p:sp>
      </p:grp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Rockwell" pitchFamily="18" charset="0"/>
              </a:rPr>
              <a:t>Problem</a:t>
            </a:r>
            <a:br>
              <a:rPr lang="en-US" sz="2800" dirty="0" smtClean="0">
                <a:latin typeface="Rockwell" pitchFamily="18" charset="0"/>
              </a:rPr>
            </a:br>
            <a:endParaRPr lang="en-US" sz="1000" dirty="0" smtClean="0">
              <a:latin typeface="Rockwell" pitchFamily="18" charset="0"/>
            </a:endParaRPr>
          </a:p>
          <a:p>
            <a:pPr marL="0" indent="0">
              <a:buNone/>
            </a:pPr>
            <a:r>
              <a:rPr lang="en-US" sz="2400" dirty="0" smtClean="0"/>
              <a:t>Exceptions are precise. What if </a:t>
            </a:r>
            <a:r>
              <a:rPr lang="en-US" sz="2400" b="1" dirty="0" err="1" smtClean="0">
                <a:solidFill>
                  <a:srgbClr val="008000"/>
                </a:solidFill>
              </a:rPr>
              <a:t>ld</a:t>
            </a:r>
            <a:r>
              <a:rPr lang="en-US" sz="2400" dirty="0" smtClean="0"/>
              <a:t> faults? The </a:t>
            </a:r>
            <a:r>
              <a:rPr lang="en-US" sz="2400" b="1" dirty="0" smtClean="0">
                <a:solidFill>
                  <a:srgbClr val="FF0000"/>
                </a:solidFill>
              </a:rPr>
              <a:t>sub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executes out-of-order.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3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sz="3000" dirty="0" smtClean="0">
                <a:latin typeface="Rockwell" pitchFamily="18" charset="0"/>
              </a:rPr>
              <a:t>Solution</a:t>
            </a:r>
          </a:p>
          <a:p>
            <a:pPr marL="0" indent="0">
              <a:buNone/>
            </a:pPr>
            <a:endParaRPr lang="en-US" altLang="en-US" sz="1100" dirty="0" smtClean="0">
              <a:latin typeface="Rockwell" pitchFamily="18" charset="0"/>
            </a:endParaRPr>
          </a:p>
          <a:p>
            <a:pPr marL="0" indent="0">
              <a:buNone/>
            </a:pPr>
            <a:r>
              <a:rPr lang="en-US" altLang="en-US" sz="2600" dirty="0">
                <a:solidFill>
                  <a:srgbClr val="FFC000"/>
                </a:solidFill>
                <a:latin typeface="Rockwell" pitchFamily="18" charset="0"/>
              </a:rPr>
              <a:t>Commit</a:t>
            </a:r>
          </a:p>
          <a:p>
            <a:pPr marL="457200" lvl="1" indent="0">
              <a:buNone/>
            </a:pPr>
            <a:r>
              <a:rPr lang="en-US" altLang="en-US" sz="2600" dirty="0" smtClean="0"/>
              <a:t>All registers are </a:t>
            </a:r>
            <a:r>
              <a:rPr lang="en-US" altLang="en-US" sz="2600" dirty="0" smtClean="0">
                <a:solidFill>
                  <a:srgbClr val="FFC000"/>
                </a:solidFill>
              </a:rPr>
              <a:t>shadowed</a:t>
            </a:r>
            <a:r>
              <a:rPr lang="en-US" altLang="en-US" sz="2600" dirty="0" smtClean="0"/>
              <a:t> (working and shadow copy). Normal instructions only update working copy. When translation is done, a </a:t>
            </a:r>
            <a:r>
              <a:rPr lang="en-US" altLang="en-US" sz="2600" dirty="0" smtClean="0">
                <a:solidFill>
                  <a:srgbClr val="FFC000"/>
                </a:solidFill>
              </a:rPr>
              <a:t>commit</a:t>
            </a:r>
            <a:r>
              <a:rPr lang="en-US" altLang="en-US" sz="2600" dirty="0" smtClean="0"/>
              <a:t> instruction is issued and all working registers are copied to their shadows</a:t>
            </a:r>
            <a:br>
              <a:rPr lang="en-US" altLang="en-US" sz="2600" dirty="0" smtClean="0"/>
            </a:br>
            <a:endParaRPr lang="en-US" altLang="en-US" sz="2600" dirty="0" smtClean="0"/>
          </a:p>
          <a:p>
            <a:pPr marL="0" indent="0">
              <a:buNone/>
            </a:pPr>
            <a:r>
              <a:rPr lang="en-US" sz="2600" dirty="0">
                <a:solidFill>
                  <a:srgbClr val="FFC000"/>
                </a:solidFill>
                <a:latin typeface="Rockwell" pitchFamily="18" charset="0"/>
              </a:rPr>
              <a:t>Rollback</a:t>
            </a:r>
          </a:p>
          <a:p>
            <a:pPr marL="457200" lvl="1" indent="0">
              <a:buNone/>
            </a:pPr>
            <a:r>
              <a:rPr lang="en-US" altLang="en-US" sz="2600" dirty="0"/>
              <a:t>If an exception happens, a </a:t>
            </a:r>
            <a:r>
              <a:rPr lang="en-US" altLang="en-US" sz="2600" dirty="0">
                <a:solidFill>
                  <a:srgbClr val="FFC000"/>
                </a:solidFill>
              </a:rPr>
              <a:t>rollback</a:t>
            </a:r>
            <a:r>
              <a:rPr lang="en-US" altLang="en-US" sz="2600" dirty="0"/>
              <a:t> </a:t>
            </a:r>
            <a:r>
              <a:rPr lang="en-US" altLang="en-US" sz="2600" dirty="0" smtClean="0"/>
              <a:t>instruction is </a:t>
            </a:r>
            <a:r>
              <a:rPr lang="en-US" altLang="en-US" sz="2600" dirty="0"/>
              <a:t>issued. All shadow registers are copied to the working set and software re-executes the x86 code conservatively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81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Speculation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71600" y="3030855"/>
            <a:ext cx="5959953" cy="1592145"/>
            <a:chOff x="457200" y="2148872"/>
            <a:chExt cx="5959953" cy="1592145"/>
          </a:xfrm>
        </p:grpSpPr>
        <p:grpSp>
          <p:nvGrpSpPr>
            <p:cNvPr id="6" name="Group 5"/>
            <p:cNvGrpSpPr/>
            <p:nvPr/>
          </p:nvGrpSpPr>
          <p:grpSpPr>
            <a:xfrm>
              <a:off x="533400" y="2514600"/>
              <a:ext cx="5791200" cy="1226417"/>
              <a:chOff x="304800" y="2667000"/>
              <a:chExt cx="5791200" cy="1226417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3657600" y="2667000"/>
                <a:ext cx="2438400" cy="122641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  <a:miter lim="800000"/>
                <a:headEnd/>
                <a:tailEnd/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 </a:t>
                </a:r>
                <a:r>
                  <a:rPr lang="en-US" altLang="en-US" sz="14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ld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%r30,[%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esp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] }</a:t>
                </a:r>
              </a:p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 </a:t>
                </a:r>
                <a:r>
                  <a:rPr lang="en-US" altLang="en-US" sz="1400" b="1" dirty="0" err="1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st</a:t>
                </a:r>
                <a:r>
                  <a:rPr lang="en-US" altLang="en-US" sz="1400" b="1" dirty="0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 %</a:t>
                </a:r>
                <a:r>
                  <a:rPr lang="en-US" altLang="en-US" sz="1400" b="1" dirty="0" err="1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eax</a:t>
                </a:r>
                <a:r>
                  <a:rPr lang="en-US" altLang="en-US" sz="1400" b="1" dirty="0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,[%</a:t>
                </a:r>
                <a:r>
                  <a:rPr lang="en-US" altLang="en-US" sz="1400" b="1" dirty="0" err="1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esi</a:t>
                </a:r>
                <a:r>
                  <a:rPr lang="en-US" altLang="en-US" sz="1400" b="1" dirty="0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] 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}</a:t>
                </a:r>
              </a:p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 </a:t>
                </a:r>
                <a:r>
                  <a:rPr lang="en-US" altLang="en-US" sz="1400" b="1" dirty="0" err="1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ld</a:t>
                </a:r>
                <a:r>
                  <a:rPr lang="en-US" altLang="en-US" sz="1400" b="1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%r31,[%</a:t>
                </a:r>
                <a:r>
                  <a:rPr lang="en-US" altLang="en-US" sz="1400" b="1" dirty="0" err="1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esp</a:t>
                </a:r>
                <a:r>
                  <a:rPr lang="en-US" altLang="en-US" sz="1400" b="1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] 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}</a:t>
                </a:r>
                <a:endParaRPr lang="en-US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304800" y="2674218"/>
                <a:ext cx="2514600" cy="121919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  <a:miter lim="800000"/>
                <a:headEnd/>
                <a:tailEnd/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120000"/>
                  </a:lnSpc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/>
                </a:r>
                <a:b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 </a:t>
                </a:r>
                <a:r>
                  <a:rPr lang="en-US" altLang="en-US" sz="1400" b="1" dirty="0" err="1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st</a:t>
                </a:r>
                <a:r>
                  <a:rPr lang="en-US" altLang="en-US" sz="1400" b="1" dirty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 %</a:t>
                </a:r>
                <a:r>
                  <a:rPr lang="en-US" altLang="en-US" sz="1400" b="1" dirty="0" err="1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eax</a:t>
                </a:r>
                <a:r>
                  <a:rPr lang="en-US" altLang="en-US" sz="1400" b="1" dirty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, [%</a:t>
                </a:r>
                <a:r>
                  <a:rPr lang="en-US" altLang="en-US" sz="1400" b="1" dirty="0" err="1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esp</a:t>
                </a:r>
                <a:r>
                  <a:rPr lang="en-US" altLang="en-US" sz="1400" b="1" dirty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] 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}</a:t>
                </a:r>
                <a:b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</a:t>
                </a:r>
                <a:r>
                  <a:rPr lang="en-US" altLang="en-US" sz="1400" b="1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 err="1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ld</a:t>
                </a:r>
                <a:r>
                  <a:rPr lang="en-US" altLang="en-US" sz="1400" b="1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%</a:t>
                </a:r>
                <a:r>
                  <a:rPr lang="en-US" altLang="en-US" sz="1400" b="1" dirty="0" err="1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esi</a:t>
                </a:r>
                <a:r>
                  <a:rPr lang="en-US" altLang="en-US" sz="1400" b="1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, [%</a:t>
                </a:r>
                <a:r>
                  <a:rPr lang="en-US" altLang="en-US" sz="1400" b="1" dirty="0" err="1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ebp</a:t>
                </a:r>
                <a:r>
                  <a:rPr lang="en-US" altLang="en-US" sz="1400" b="1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] 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}</a:t>
                </a:r>
                <a:r>
                  <a:rPr lang="en-US" altLang="en-US" sz="1400" b="1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/>
                </a:r>
                <a:br>
                  <a:rPr lang="en-US" altLang="en-US" sz="1400" b="1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 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sub.c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%esi,%esi,5 }</a:t>
                </a: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57200" y="2148872"/>
              <a:ext cx="19127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itchFamily="18" charset="0"/>
                </a:rPr>
                <a:t>Load Speculation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08747" y="2150378"/>
              <a:ext cx="26084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itchFamily="18" charset="0"/>
                </a:rPr>
                <a:t>Load/Store Elimination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endParaRPr>
            </a:p>
          </p:txBody>
        </p:sp>
      </p:grpSp>
      <p:cxnSp>
        <p:nvCxnSpPr>
          <p:cNvPr id="20" name="Curved Connector 19"/>
          <p:cNvCxnSpPr/>
          <p:nvPr/>
        </p:nvCxnSpPr>
        <p:spPr>
          <a:xfrm rot="10800000">
            <a:off x="2514600" y="3564259"/>
            <a:ext cx="990600" cy="533396"/>
          </a:xfrm>
          <a:prstGeom prst="curvedConnector3">
            <a:avLst>
              <a:gd name="adj1" fmla="val -30063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876800" y="3945255"/>
            <a:ext cx="1828800" cy="304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76800" y="3945255"/>
            <a:ext cx="1828800" cy="304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447800" y="4825425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Moving loads above stores can be a big scheduling benefit. 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4800600" y="4822924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Eliminate redundant loads. </a:t>
            </a:r>
            <a:endParaRPr lang="en-US" sz="1600" dirty="0"/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Rockwell" pitchFamily="18" charset="0"/>
              </a:rPr>
              <a:t>Problem</a:t>
            </a:r>
            <a:br>
              <a:rPr lang="en-US" sz="2800" dirty="0" smtClean="0">
                <a:latin typeface="Rockwell" pitchFamily="18" charset="0"/>
              </a:rPr>
            </a:br>
            <a:endParaRPr lang="en-US" sz="1000" dirty="0" smtClean="0">
              <a:latin typeface="Rockwell" pitchFamily="18" charset="0"/>
            </a:endParaRPr>
          </a:p>
          <a:p>
            <a:pPr marL="0" indent="0">
              <a:buNone/>
            </a:pPr>
            <a:r>
              <a:rPr lang="en-US" sz="2400" dirty="0" smtClean="0"/>
              <a:t>It is hard to prove that load and store addresses do not conflict.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04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000" dirty="0" smtClean="0">
                <a:latin typeface="Rockwell" pitchFamily="18" charset="0"/>
              </a:rPr>
              <a:t>Solution</a:t>
            </a:r>
          </a:p>
          <a:p>
            <a:pPr marL="0" indent="0">
              <a:buNone/>
            </a:pPr>
            <a:endParaRPr lang="en-US" altLang="en-US" sz="1100" dirty="0" smtClean="0">
              <a:latin typeface="Rockwell" pitchFamily="18" charset="0"/>
            </a:endParaRPr>
          </a:p>
          <a:p>
            <a:pPr marL="0" indent="0">
              <a:buNone/>
            </a:pPr>
            <a:r>
              <a:rPr lang="en-US" altLang="en-US" sz="2400" dirty="0" smtClean="0">
                <a:solidFill>
                  <a:srgbClr val="FFC000"/>
                </a:solidFill>
                <a:latin typeface="Rockwell" pitchFamily="18" charset="0"/>
              </a:rPr>
              <a:t>Load And Protect</a:t>
            </a:r>
            <a:endParaRPr lang="en-US" altLang="en-US" sz="2400" dirty="0">
              <a:solidFill>
                <a:srgbClr val="FFC000"/>
              </a:solidFill>
              <a:latin typeface="Rockwell" pitchFamily="18" charset="0"/>
            </a:endParaRPr>
          </a:p>
          <a:p>
            <a:pPr marL="457200" lvl="1" indent="0">
              <a:buNone/>
            </a:pPr>
            <a:r>
              <a:rPr lang="en-US" altLang="en-US" sz="2400" dirty="0" smtClean="0"/>
              <a:t>Loads are converted to load-and-protect. They record the address and data size of the load and create a </a:t>
            </a:r>
            <a:r>
              <a:rPr lang="en-US" altLang="en-US" sz="2400" dirty="0" smtClean="0">
                <a:solidFill>
                  <a:srgbClr val="FFC000"/>
                </a:solidFill>
              </a:rPr>
              <a:t>protected region</a:t>
            </a:r>
            <a:r>
              <a:rPr lang="en-US" altLang="en-US" sz="2400" dirty="0" smtClean="0"/>
              <a:t>.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C000"/>
                </a:solidFill>
                <a:latin typeface="Rockwell" pitchFamily="18" charset="0"/>
              </a:rPr>
              <a:t>Store Under Alias Mask</a:t>
            </a:r>
          </a:p>
          <a:p>
            <a:pPr marL="457200" lvl="1" indent="0">
              <a:buNone/>
            </a:pPr>
            <a:r>
              <a:rPr lang="en-US" altLang="en-US" sz="2400" dirty="0" smtClean="0"/>
              <a:t>Stores are converted to store-under-alias-mask. They check for protected regions and raise an </a:t>
            </a:r>
            <a:r>
              <a:rPr lang="en-US" altLang="en-US" sz="2400" dirty="0" smtClean="0">
                <a:solidFill>
                  <a:srgbClr val="FFC000"/>
                </a:solidFill>
              </a:rPr>
              <a:t>exception</a:t>
            </a:r>
            <a:r>
              <a:rPr lang="en-US" altLang="en-US" sz="2400" dirty="0" smtClean="0"/>
              <a:t> if there is an address match.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49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Speculation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71600" y="1905000"/>
            <a:ext cx="5959953" cy="1592145"/>
            <a:chOff x="457200" y="2148872"/>
            <a:chExt cx="5959953" cy="1592145"/>
          </a:xfrm>
        </p:grpSpPr>
        <p:grpSp>
          <p:nvGrpSpPr>
            <p:cNvPr id="6" name="Group 5"/>
            <p:cNvGrpSpPr/>
            <p:nvPr/>
          </p:nvGrpSpPr>
          <p:grpSpPr>
            <a:xfrm>
              <a:off x="533400" y="2514600"/>
              <a:ext cx="5791200" cy="1226417"/>
              <a:chOff x="304800" y="2667000"/>
              <a:chExt cx="5791200" cy="1226417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3657600" y="2667000"/>
                <a:ext cx="2438400" cy="122641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  <a:miter lim="800000"/>
                <a:headEnd/>
                <a:tailEnd/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 </a:t>
                </a:r>
                <a:r>
                  <a:rPr lang="en-US" altLang="en-US" sz="14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ld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%r30,[%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esp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] }</a:t>
                </a:r>
              </a:p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 </a:t>
                </a:r>
                <a:r>
                  <a:rPr lang="en-US" altLang="en-US" sz="1400" b="1" dirty="0" err="1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st</a:t>
                </a:r>
                <a:r>
                  <a:rPr lang="en-US" altLang="en-US" sz="1400" b="1" dirty="0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 %</a:t>
                </a:r>
                <a:r>
                  <a:rPr lang="en-US" altLang="en-US" sz="1400" b="1" dirty="0" err="1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eax</a:t>
                </a:r>
                <a:r>
                  <a:rPr lang="en-US" altLang="en-US" sz="1400" b="1" dirty="0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,[%</a:t>
                </a:r>
                <a:r>
                  <a:rPr lang="en-US" altLang="en-US" sz="1400" b="1" dirty="0" err="1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esi</a:t>
                </a:r>
                <a:r>
                  <a:rPr lang="en-US" altLang="en-US" sz="1400" b="1" dirty="0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] 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}</a:t>
                </a:r>
              </a:p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 </a:t>
                </a:r>
                <a:r>
                  <a:rPr lang="en-US" altLang="en-US" sz="1400" b="1" dirty="0" err="1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ld</a:t>
                </a:r>
                <a:r>
                  <a:rPr lang="en-US" altLang="en-US" sz="1400" b="1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%r31,[%</a:t>
                </a:r>
                <a:r>
                  <a:rPr lang="en-US" altLang="en-US" sz="1400" b="1" dirty="0" err="1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esp</a:t>
                </a:r>
                <a:r>
                  <a:rPr lang="en-US" altLang="en-US" sz="1400" b="1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] 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}</a:t>
                </a:r>
                <a:endParaRPr lang="en-US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304800" y="2674218"/>
                <a:ext cx="2514600" cy="121919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  <a:miter lim="800000"/>
                <a:headEnd/>
                <a:tailEnd/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120000"/>
                  </a:lnSpc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/>
                </a:r>
                <a:b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 </a:t>
                </a:r>
                <a:r>
                  <a:rPr lang="en-US" altLang="en-US" sz="1400" b="1" dirty="0" err="1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st</a:t>
                </a:r>
                <a:r>
                  <a:rPr lang="en-US" altLang="en-US" sz="1400" b="1" dirty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 %</a:t>
                </a:r>
                <a:r>
                  <a:rPr lang="en-US" altLang="en-US" sz="1400" b="1" dirty="0" err="1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eax</a:t>
                </a:r>
                <a:r>
                  <a:rPr lang="en-US" altLang="en-US" sz="1400" b="1" dirty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, [%</a:t>
                </a:r>
                <a:r>
                  <a:rPr lang="en-US" altLang="en-US" sz="1400" b="1" dirty="0" err="1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esp</a:t>
                </a:r>
                <a:r>
                  <a:rPr lang="en-US" altLang="en-US" sz="1400" b="1" dirty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] 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}</a:t>
                </a:r>
                <a:b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</a:t>
                </a:r>
                <a:r>
                  <a:rPr lang="en-US" altLang="en-US" sz="1400" b="1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 err="1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ld</a:t>
                </a:r>
                <a:r>
                  <a:rPr lang="en-US" altLang="en-US" sz="1400" b="1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%</a:t>
                </a:r>
                <a:r>
                  <a:rPr lang="en-US" altLang="en-US" sz="1400" b="1" dirty="0" err="1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esi</a:t>
                </a:r>
                <a:r>
                  <a:rPr lang="en-US" altLang="en-US" sz="1400" b="1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, [%</a:t>
                </a:r>
                <a:r>
                  <a:rPr lang="en-US" altLang="en-US" sz="1400" b="1" dirty="0" err="1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ebp</a:t>
                </a:r>
                <a:r>
                  <a:rPr lang="en-US" altLang="en-US" sz="1400" b="1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] 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}</a:t>
                </a:r>
                <a:r>
                  <a:rPr lang="en-US" altLang="en-US" sz="1400" b="1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/>
                </a:r>
                <a:br>
                  <a:rPr lang="en-US" altLang="en-US" sz="1400" b="1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 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sub.c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%esi,%esi,5 }</a:t>
                </a: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57200" y="2148872"/>
              <a:ext cx="19127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itchFamily="18" charset="0"/>
                </a:rPr>
                <a:t>Load Speculation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08747" y="2150378"/>
              <a:ext cx="26084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itchFamily="18" charset="0"/>
                </a:rPr>
                <a:t>Load/Store Elimination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endParaRPr>
            </a:p>
          </p:txBody>
        </p:sp>
      </p:grpSp>
      <p:cxnSp>
        <p:nvCxnSpPr>
          <p:cNvPr id="20" name="Curved Connector 19"/>
          <p:cNvCxnSpPr/>
          <p:nvPr/>
        </p:nvCxnSpPr>
        <p:spPr>
          <a:xfrm rot="10800000">
            <a:off x="2514600" y="2438404"/>
            <a:ext cx="990600" cy="533396"/>
          </a:xfrm>
          <a:prstGeom prst="curvedConnector3">
            <a:avLst>
              <a:gd name="adj1" fmla="val -30063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876800" y="2819400"/>
            <a:ext cx="1828800" cy="304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76800" y="2819400"/>
            <a:ext cx="1828800" cy="304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371600" y="3810000"/>
            <a:ext cx="5867400" cy="1592145"/>
            <a:chOff x="457200" y="2148872"/>
            <a:chExt cx="5867400" cy="1592145"/>
          </a:xfrm>
        </p:grpSpPr>
        <p:grpSp>
          <p:nvGrpSpPr>
            <p:cNvPr id="19" name="Group 18"/>
            <p:cNvGrpSpPr/>
            <p:nvPr/>
          </p:nvGrpSpPr>
          <p:grpSpPr>
            <a:xfrm>
              <a:off x="533400" y="2514600"/>
              <a:ext cx="5791200" cy="1226417"/>
              <a:chOff x="304800" y="2667000"/>
              <a:chExt cx="5791200" cy="1226417"/>
            </a:xfrm>
          </p:grpSpPr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3657600" y="2667000"/>
                <a:ext cx="2438400" cy="122641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  <a:miter lim="800000"/>
                <a:headEnd/>
                <a:tailEnd/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 </a:t>
                </a:r>
                <a:r>
                  <a:rPr lang="en-US" altLang="en-US" sz="1400" b="1" dirty="0" err="1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ldp</a:t>
                </a:r>
                <a:r>
                  <a:rPr lang="en-US" altLang="en-US" sz="1400" b="1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%r30,[%</a:t>
                </a:r>
                <a:r>
                  <a:rPr lang="en-US" altLang="en-US" sz="1400" b="1" dirty="0" err="1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esp</a:t>
                </a:r>
                <a:r>
                  <a:rPr lang="en-US" altLang="en-US" sz="1400" b="1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] 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}</a:t>
                </a:r>
              </a:p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 </a:t>
                </a:r>
                <a:r>
                  <a:rPr lang="en-US" altLang="en-US" sz="1400" b="1" dirty="0" err="1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stam</a:t>
                </a:r>
                <a:r>
                  <a:rPr lang="en-US" altLang="en-US" sz="1400" b="1" dirty="0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 %</a:t>
                </a:r>
                <a:r>
                  <a:rPr lang="en-US" altLang="en-US" sz="1400" b="1" dirty="0" err="1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eax</a:t>
                </a:r>
                <a:r>
                  <a:rPr lang="en-US" altLang="en-US" sz="1400" b="1" dirty="0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,[%</a:t>
                </a:r>
                <a:r>
                  <a:rPr lang="en-US" altLang="en-US" sz="1400" b="1" dirty="0" err="1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esi</a:t>
                </a:r>
                <a:r>
                  <a:rPr lang="en-US" altLang="en-US" sz="1400" b="1" dirty="0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] 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}</a:t>
                </a:r>
              </a:p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 copy %r31,%r30 }</a:t>
                </a:r>
                <a:endParaRPr lang="en-US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304800" y="2674218"/>
                <a:ext cx="2514600" cy="121919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  <a:miter lim="800000"/>
                <a:headEnd/>
                <a:tailEnd/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lnSpc>
                    <a:spcPct val="120000"/>
                  </a:lnSpc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</a:t>
                </a:r>
                <a:r>
                  <a:rPr lang="en-US" altLang="en-US" sz="1400" b="1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 err="1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ldp</a:t>
                </a:r>
                <a:r>
                  <a:rPr lang="en-US" altLang="en-US" sz="1400" b="1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%</a:t>
                </a:r>
                <a:r>
                  <a:rPr lang="en-US" altLang="en-US" sz="1400" b="1" dirty="0" err="1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esi</a:t>
                </a:r>
                <a:r>
                  <a:rPr lang="en-US" altLang="en-US" sz="1400" b="1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, [%</a:t>
                </a:r>
                <a:r>
                  <a:rPr lang="en-US" altLang="en-US" sz="1400" b="1" dirty="0" err="1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ebp</a:t>
                </a:r>
                <a:r>
                  <a:rPr lang="en-US" altLang="en-US" sz="1400" b="1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] </a:t>
                </a: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}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/>
                </a:r>
                <a:b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 </a:t>
                </a:r>
                <a:r>
                  <a:rPr lang="en-US" altLang="en-US" sz="1400" b="1" dirty="0" err="1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stam</a:t>
                </a:r>
                <a:r>
                  <a:rPr lang="en-US" altLang="en-US" sz="1400" b="1" dirty="0" smtClean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altLang="en-US" sz="1400" b="1" dirty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%</a:t>
                </a:r>
                <a:r>
                  <a:rPr lang="en-US" altLang="en-US" sz="1400" b="1" dirty="0" err="1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eax</a:t>
                </a:r>
                <a:r>
                  <a:rPr lang="en-US" altLang="en-US" sz="1400" b="1" dirty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, [%</a:t>
                </a:r>
                <a:r>
                  <a:rPr lang="en-US" altLang="en-US" sz="1400" b="1" dirty="0" err="1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esp</a:t>
                </a:r>
                <a:r>
                  <a:rPr lang="en-US" altLang="en-US" sz="1400" b="1" dirty="0">
                    <a:solidFill>
                      <a:srgbClr val="008000"/>
                    </a:solidFill>
                    <a:latin typeface="Consolas" pitchFamily="49" charset="0"/>
                    <a:cs typeface="Consolas" pitchFamily="49" charset="0"/>
                  </a:rPr>
                  <a:t>] 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}</a:t>
                </a:r>
                <a:b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</a:br>
                <a:r>
                  <a:rPr lang="en-US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{ </a:t>
                </a:r>
                <a:r>
                  <a:rPr lang="en-US" altLang="en-US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sub.c</a:t>
                </a:r>
                <a:r>
                  <a:rPr lang="en-US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%esi,%esi,5 }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57200" y="2148872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08747" y="2150378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endParaRPr>
            </a:p>
          </p:txBody>
        </p:sp>
      </p:grpSp>
      <p:sp>
        <p:nvSpPr>
          <p:cNvPr id="30" name="Right Arrow 29"/>
          <p:cNvSpPr/>
          <p:nvPr/>
        </p:nvSpPr>
        <p:spPr>
          <a:xfrm rot="5400000">
            <a:off x="2476500" y="3695700"/>
            <a:ext cx="381000" cy="3048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5400000">
            <a:off x="5829300" y="3695700"/>
            <a:ext cx="381000" cy="3048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9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Self-Modifying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latin typeface="Rockwell" pitchFamily="18" charset="0"/>
              </a:rPr>
              <a:t>Problem</a:t>
            </a:r>
            <a:r>
              <a:rPr lang="en-US" sz="4000" dirty="0">
                <a:latin typeface="Rockwell" pitchFamily="18" charset="0"/>
              </a:rPr>
              <a:t/>
            </a:r>
            <a:br>
              <a:rPr lang="en-US" sz="4000" dirty="0">
                <a:latin typeface="Rockwell" pitchFamily="18" charset="0"/>
              </a:rPr>
            </a:br>
            <a:endParaRPr lang="en-US" sz="1100" dirty="0">
              <a:latin typeface="Rockwell" pitchFamily="18" charset="0"/>
            </a:endParaRPr>
          </a:p>
          <a:p>
            <a:pPr marL="0" indent="0">
              <a:buNone/>
            </a:pPr>
            <a:r>
              <a:rPr lang="en-US" sz="2400" dirty="0" smtClean="0"/>
              <a:t>What if x86 code changes dynamically? Existing translations are probably wrong!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56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Self-Modifying Code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 smtClean="0">
                <a:latin typeface="Rockwell" pitchFamily="18" charset="0"/>
              </a:rPr>
              <a:t>Solution</a:t>
            </a:r>
          </a:p>
          <a:p>
            <a:pPr marL="0" indent="0">
              <a:buNone/>
            </a:pPr>
            <a:endParaRPr lang="en-US" altLang="en-US" sz="1100" dirty="0" smtClean="0">
              <a:latin typeface="Rockwell" pitchFamily="18" charset="0"/>
            </a:endParaRPr>
          </a:p>
          <a:p>
            <a:pPr marL="0" indent="0">
              <a:buNone/>
            </a:pPr>
            <a:r>
              <a:rPr lang="en-US" altLang="en-US" sz="2400" dirty="0" smtClean="0">
                <a:solidFill>
                  <a:srgbClr val="FFC000"/>
                </a:solidFill>
                <a:latin typeface="Rockwell" pitchFamily="18" charset="0"/>
              </a:rPr>
              <a:t>T-Bit Protection</a:t>
            </a:r>
            <a:endParaRPr lang="en-US" altLang="en-US" sz="2400" dirty="0">
              <a:solidFill>
                <a:srgbClr val="FFC000"/>
              </a:solidFill>
              <a:latin typeface="Rockwell" pitchFamily="18" charset="0"/>
            </a:endParaRPr>
          </a:p>
          <a:p>
            <a:pPr marL="457200" lvl="1" indent="0">
              <a:buNone/>
            </a:pPr>
            <a:r>
              <a:rPr lang="en-US" altLang="en-US" sz="2400" dirty="0" smtClean="0"/>
              <a:t>Software </a:t>
            </a:r>
            <a:r>
              <a:rPr lang="en-US" altLang="en-US" sz="2400" dirty="0" smtClean="0">
                <a:solidFill>
                  <a:srgbClr val="FFC000"/>
                </a:solidFill>
              </a:rPr>
              <a:t>write-protects</a:t>
            </a:r>
            <a:r>
              <a:rPr lang="en-US" altLang="en-US" sz="2400" dirty="0" smtClean="0"/>
              <a:t> the pages of x86 memory containing translations with a special </a:t>
            </a:r>
            <a:r>
              <a:rPr lang="en-US" altLang="en-US" sz="2400" dirty="0" smtClean="0">
                <a:solidFill>
                  <a:srgbClr val="FFC000"/>
                </a:solidFill>
              </a:rPr>
              <a:t>T-bit</a:t>
            </a:r>
            <a:r>
              <a:rPr lang="en-US" altLang="en-US" sz="2400" dirty="0" smtClean="0"/>
              <a:t>. Hardware </a:t>
            </a:r>
            <a:r>
              <a:rPr lang="en-US" altLang="en-US" sz="2400" dirty="0" smtClean="0">
                <a:solidFill>
                  <a:srgbClr val="FFC000"/>
                </a:solidFill>
              </a:rPr>
              <a:t>faults</a:t>
            </a:r>
            <a:r>
              <a:rPr lang="en-US" altLang="en-US" sz="2400" dirty="0" smtClean="0"/>
              <a:t> for writes to T-bit protected pages. Software then invalidates all translations on that page.</a:t>
            </a:r>
            <a:br>
              <a:rPr lang="en-US" altLang="en-US" sz="2400" dirty="0" smtClean="0"/>
            </a:br>
            <a:endParaRPr lang="en-US" alt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12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Shift away from proprietary closed platforms to </a:t>
            </a:r>
            <a:r>
              <a:rPr lang="en-US" dirty="0" smtClean="0">
                <a:solidFill>
                  <a:srgbClr val="FFC000"/>
                </a:solidFill>
              </a:rPr>
              <a:t>open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architecture-independent </a:t>
            </a:r>
            <a:r>
              <a:rPr lang="en-US" dirty="0" smtClean="0"/>
              <a:t>platforms</a:t>
            </a:r>
          </a:p>
          <a:p>
            <a:r>
              <a:rPr lang="en-US" dirty="0" smtClean="0"/>
              <a:t>Shift away from native code to </a:t>
            </a:r>
            <a:r>
              <a:rPr lang="en-US" dirty="0" smtClean="0">
                <a:solidFill>
                  <a:srgbClr val="FFC000"/>
                </a:solidFill>
              </a:rPr>
              <a:t>portable code</a:t>
            </a:r>
          </a:p>
          <a:p>
            <a:r>
              <a:rPr lang="en-US" dirty="0" smtClean="0"/>
              <a:t>All these platforms make heavy use of </a:t>
            </a:r>
            <a:r>
              <a:rPr lang="en-US" dirty="0" smtClean="0">
                <a:solidFill>
                  <a:srgbClr val="FFC000"/>
                </a:solidFill>
              </a:rPr>
              <a:t>just-in-time compilation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77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Self-Modifying Code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3000" dirty="0"/>
              <a:t>Different </a:t>
            </a:r>
            <a:r>
              <a:rPr lang="en-US" altLang="en-US" sz="3000" dirty="0" smtClean="0"/>
              <a:t>types of self-modifying code</a:t>
            </a:r>
            <a:endParaRPr lang="en-US" altLang="en-US" sz="3000" dirty="0"/>
          </a:p>
          <a:p>
            <a:pPr lvl="1">
              <a:lnSpc>
                <a:spcPct val="80000"/>
              </a:lnSpc>
            </a:pPr>
            <a:r>
              <a:rPr lang="en-US" altLang="en-US" sz="2600" dirty="0" smtClean="0"/>
              <a:t>Windows </a:t>
            </a:r>
            <a:r>
              <a:rPr lang="en-US" altLang="en-US" sz="2600" dirty="0" err="1" smtClean="0"/>
              <a:t>BitBlt</a:t>
            </a:r>
            <a:endParaRPr lang="en-US" altLang="en-US" sz="2600" dirty="0" smtClean="0"/>
          </a:p>
          <a:p>
            <a:pPr lvl="1">
              <a:lnSpc>
                <a:spcPct val="80000"/>
              </a:lnSpc>
            </a:pPr>
            <a:r>
              <a:rPr lang="en-US" altLang="en-US" sz="2600" dirty="0"/>
              <a:t>Shared code and data </a:t>
            </a:r>
            <a:r>
              <a:rPr lang="en-US" altLang="en-US" sz="2600" dirty="0" smtClean="0"/>
              <a:t>pages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 smtClean="0"/>
              <a:t>Code that patches offsets and constants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 smtClean="0"/>
              <a:t>Just-in-time compilers. Generating code in code cache, garbage collecting code, patching code, etc.</a:t>
            </a:r>
          </a:p>
          <a:p>
            <a:pPr lvl="1">
              <a:lnSpc>
                <a:spcPct val="80000"/>
              </a:lnSpc>
            </a:pPr>
            <a:endParaRPr lang="en-US" alt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52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905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Rockwell" pitchFamily="18" charset="0"/>
              </a:rPr>
              <a:t>Part </a:t>
            </a:r>
            <a:r>
              <a:rPr lang="en-US" sz="2400" dirty="0" smtClean="0">
                <a:latin typeface="Rockwell" pitchFamily="18" charset="0"/>
              </a:rPr>
              <a:t>II</a:t>
            </a:r>
            <a:endParaRPr lang="en-US" sz="2400" dirty="0">
              <a:latin typeface="Rockwell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4400" dirty="0" smtClean="0">
                <a:solidFill>
                  <a:srgbClr val="FFC000"/>
                </a:solidFill>
                <a:latin typeface="Rockwell" pitchFamily="18" charset="0"/>
                <a:ea typeface="+mj-ea"/>
                <a:cs typeface="+mj-cs"/>
              </a:rPr>
              <a:t>Lessons Learned</a:t>
            </a:r>
            <a:endParaRPr lang="en-US" sz="4400" dirty="0">
              <a:solidFill>
                <a:srgbClr val="FFC000"/>
              </a:solidFill>
              <a:latin typeface="Rockwell" pitchFamily="18" charset="0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4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Out-of-Order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Rockwell" pitchFamily="18" charset="0"/>
              </a:rPr>
              <a:t>Questions</a:t>
            </a:r>
          </a:p>
          <a:p>
            <a:pPr marL="0" indent="0">
              <a:buNone/>
            </a:pPr>
            <a:endParaRPr lang="en-US" sz="1400" dirty="0">
              <a:latin typeface="Rockwell" pitchFamily="18" charset="0"/>
            </a:endParaRPr>
          </a:p>
          <a:p>
            <a:pPr marL="400050" lvl="1" indent="0">
              <a:buNone/>
            </a:pPr>
            <a:r>
              <a:rPr lang="en-US" sz="2400" dirty="0" smtClean="0">
                <a:latin typeface="+mj-lt"/>
              </a:rPr>
              <a:t>Can </a:t>
            </a: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software </a:t>
            </a:r>
            <a:r>
              <a:rPr lang="en-US" sz="2400" dirty="0">
                <a:solidFill>
                  <a:srgbClr val="FFC000"/>
                </a:solidFill>
                <a:latin typeface="+mj-lt"/>
              </a:rPr>
              <a:t>speculation </a:t>
            </a:r>
            <a:r>
              <a:rPr lang="en-US" sz="2400" dirty="0">
                <a:latin typeface="+mj-lt"/>
              </a:rPr>
              <a:t>using commit/rollback and load-and-protect/store-under-mask </a:t>
            </a:r>
            <a:r>
              <a:rPr lang="en-US" sz="2400" dirty="0"/>
              <a:t>significantly </a:t>
            </a: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improve </a:t>
            </a:r>
            <a:r>
              <a:rPr lang="en-US" sz="2400" dirty="0">
                <a:solidFill>
                  <a:srgbClr val="FFC000"/>
                </a:solidFill>
                <a:latin typeface="+mj-lt"/>
              </a:rPr>
              <a:t>performance </a:t>
            </a:r>
            <a:r>
              <a:rPr lang="en-US" sz="2400" dirty="0">
                <a:latin typeface="+mj-lt"/>
              </a:rPr>
              <a:t>over traditional </a:t>
            </a:r>
            <a:r>
              <a:rPr lang="en-US" sz="2400" dirty="0">
                <a:solidFill>
                  <a:srgbClr val="FFC000"/>
                </a:solidFill>
                <a:latin typeface="+mj-lt"/>
              </a:rPr>
              <a:t>in-order </a:t>
            </a: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architectures</a:t>
            </a:r>
            <a:r>
              <a:rPr lang="en-US" sz="2400" dirty="0" smtClean="0">
                <a:latin typeface="+mj-lt"/>
              </a:rPr>
              <a:t>?</a:t>
            </a:r>
          </a:p>
          <a:p>
            <a:pPr marL="400050" lvl="1" indent="0">
              <a:buNone/>
            </a:pPr>
            <a:endParaRPr lang="en-US" sz="1400" dirty="0">
              <a:latin typeface="+mj-lt"/>
            </a:endParaRPr>
          </a:p>
          <a:p>
            <a:pPr marL="400050" lvl="1" indent="0">
              <a:buNone/>
            </a:pPr>
            <a:r>
              <a:rPr lang="en-US" sz="2400" dirty="0" smtClean="0">
                <a:latin typeface="+mj-lt"/>
              </a:rPr>
              <a:t>Can software </a:t>
            </a:r>
            <a:r>
              <a:rPr lang="en-US" sz="2400" dirty="0">
                <a:latin typeface="+mj-lt"/>
              </a:rPr>
              <a:t>speculation </a:t>
            </a: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eliminate </a:t>
            </a:r>
            <a:r>
              <a:rPr lang="en-US" sz="2400" dirty="0">
                <a:solidFill>
                  <a:srgbClr val="FFC000"/>
                </a:solidFill>
                <a:latin typeface="+mj-lt"/>
              </a:rPr>
              <a:t>memory stalls </a:t>
            </a:r>
            <a:r>
              <a:rPr lang="en-US" sz="2400" dirty="0" smtClean="0">
                <a:latin typeface="+mj-lt"/>
              </a:rPr>
              <a:t>(memory </a:t>
            </a:r>
            <a:r>
              <a:rPr lang="en-US" sz="2400" dirty="0">
                <a:latin typeface="+mj-lt"/>
              </a:rPr>
              <a:t>stalls are very expensive in modern CPU </a:t>
            </a:r>
            <a:r>
              <a:rPr lang="en-US" sz="2400" dirty="0" smtClean="0">
                <a:latin typeface="+mj-lt"/>
              </a:rPr>
              <a:t>architectures) to compete with </a:t>
            </a: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out-of-order architectures?</a:t>
            </a:r>
            <a:endParaRPr lang="en-US" sz="2400" dirty="0">
              <a:solidFill>
                <a:srgbClr val="FFC000"/>
              </a:solidFill>
              <a:latin typeface="+mj-lt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5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Lesson 1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Software speculation cannot compete with true out-of-order performance in </a:t>
            </a:r>
            <a:r>
              <a:rPr lang="en-US" dirty="0"/>
              <a:t>terms of raw </a:t>
            </a:r>
            <a:r>
              <a:rPr lang="en-US" dirty="0" smtClean="0"/>
              <a:t>performance.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35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Snappiness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Rockwell" pitchFamily="18" charset="0"/>
              </a:rPr>
              <a:t>Questions</a:t>
            </a:r>
            <a:r>
              <a:rPr lang="en-US" sz="4800" dirty="0">
                <a:latin typeface="Rockwell" pitchFamily="18" charset="0"/>
              </a:rPr>
              <a:t/>
            </a:r>
            <a:br>
              <a:rPr lang="en-US" sz="4800" dirty="0">
                <a:latin typeface="Rockwell" pitchFamily="18" charset="0"/>
              </a:rPr>
            </a:br>
            <a:endParaRPr lang="en-US" sz="1400" dirty="0">
              <a:latin typeface="Rockwell" pitchFamily="18" charset="0"/>
            </a:endParaRPr>
          </a:p>
          <a:p>
            <a:pPr marL="400050" lvl="1" indent="0">
              <a:buNone/>
            </a:pPr>
            <a:r>
              <a:rPr lang="en-US" sz="2400" dirty="0"/>
              <a:t>What is the relationship between translation </a:t>
            </a:r>
            <a:r>
              <a:rPr lang="en-US" sz="2400" dirty="0">
                <a:solidFill>
                  <a:srgbClr val="FFC000"/>
                </a:solidFill>
              </a:rPr>
              <a:t>overhead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FFC000"/>
                </a:solidFill>
              </a:rPr>
              <a:t>performance</a:t>
            </a:r>
            <a:r>
              <a:rPr lang="en-US" sz="2400" dirty="0" smtClean="0">
                <a:solidFill>
                  <a:srgbClr val="FFC000"/>
                </a:solidFill>
              </a:rPr>
              <a:t>?</a:t>
            </a:r>
          </a:p>
          <a:p>
            <a:pPr marL="0" indent="0">
              <a:buNone/>
            </a:pPr>
            <a:endParaRPr lang="en-US" sz="1400" dirty="0"/>
          </a:p>
          <a:p>
            <a:pPr marL="400050" lvl="1" indent="0">
              <a:buNone/>
            </a:pPr>
            <a:r>
              <a:rPr lang="en-US" sz="2400" dirty="0" smtClean="0"/>
              <a:t>What is the relationship between </a:t>
            </a:r>
            <a:r>
              <a:rPr lang="en-US" sz="2400" dirty="0" smtClean="0">
                <a:solidFill>
                  <a:srgbClr val="FFC000"/>
                </a:solidFill>
              </a:rPr>
              <a:t>snappiness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C000"/>
                </a:solidFill>
              </a:rPr>
              <a:t>steady-state performance?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4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Gears</a:t>
            </a:r>
            <a:br>
              <a:rPr lang="en-US" dirty="0" smtClean="0"/>
            </a:br>
            <a:r>
              <a:rPr lang="en-US" sz="2000" dirty="0" smtClean="0">
                <a:solidFill>
                  <a:srgbClr val="FFC000"/>
                </a:solidFill>
              </a:rPr>
              <a:t>Overview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C000"/>
                </a:solidFill>
                <a:latin typeface="Rockwell" pitchFamily="18" charset="0"/>
              </a:rPr>
              <a:t>1</a:t>
            </a:r>
            <a:r>
              <a:rPr lang="en-US" sz="2800" baseline="30000" dirty="0" smtClean="0">
                <a:solidFill>
                  <a:srgbClr val="FFC000"/>
                </a:solidFill>
                <a:latin typeface="Rockwell" pitchFamily="18" charset="0"/>
              </a:rPr>
              <a:t>st</a:t>
            </a:r>
            <a:r>
              <a:rPr lang="en-US" sz="2800" dirty="0" smtClean="0">
                <a:solidFill>
                  <a:srgbClr val="FFC000"/>
                </a:solidFill>
                <a:latin typeface="Rockwell" pitchFamily="18" charset="0"/>
              </a:rPr>
              <a:t> Gear (Interpreter)</a:t>
            </a:r>
            <a:endParaRPr lang="en-US" sz="2800" dirty="0" smtClean="0">
              <a:latin typeface="Rockwell" pitchFamily="18" charset="0"/>
            </a:endParaRPr>
          </a:p>
          <a:p>
            <a:pPr marL="400050" lvl="1" indent="0">
              <a:buNone/>
            </a:pPr>
            <a:r>
              <a:rPr lang="en-US" sz="2400" dirty="0" smtClean="0"/>
              <a:t>Executes one instruction at a time. Gathers branch frequencies and direction. No startup cost, lowest speed.</a:t>
            </a:r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FFC000"/>
                </a:solidFill>
                <a:latin typeface="Rockwell" pitchFamily="18" charset="0"/>
              </a:rPr>
              <a:t>2</a:t>
            </a:r>
            <a:r>
              <a:rPr lang="en-US" sz="2800" baseline="30000" dirty="0" smtClean="0">
                <a:solidFill>
                  <a:srgbClr val="FFC000"/>
                </a:solidFill>
                <a:latin typeface="Rockwell" pitchFamily="18" charset="0"/>
              </a:rPr>
              <a:t>nd</a:t>
            </a:r>
            <a:r>
              <a:rPr lang="en-US" sz="2800" dirty="0" smtClean="0">
                <a:solidFill>
                  <a:srgbClr val="FFC000"/>
                </a:solidFill>
                <a:latin typeface="Rockwell" pitchFamily="18" charset="0"/>
              </a:rPr>
              <a:t> Gear</a:t>
            </a:r>
            <a:endParaRPr lang="en-US" sz="2800" dirty="0" smtClean="0">
              <a:latin typeface="Rockwell" pitchFamily="18" charset="0"/>
            </a:endParaRPr>
          </a:p>
          <a:p>
            <a:pPr marL="400050" lvl="1" indent="0">
              <a:buNone/>
            </a:pPr>
            <a:r>
              <a:rPr lang="en-US" sz="2400" dirty="0" smtClean="0"/>
              <a:t>Initial translation. Light optimization, simple scheduling. Low translation overhead, fast execution.</a:t>
            </a:r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FFC000"/>
                </a:solidFill>
                <a:latin typeface="Rockwell" pitchFamily="18" charset="0"/>
              </a:rPr>
              <a:t>3</a:t>
            </a:r>
            <a:r>
              <a:rPr lang="en-US" sz="2800" baseline="30000" dirty="0" smtClean="0">
                <a:solidFill>
                  <a:srgbClr val="FFC000"/>
                </a:solidFill>
                <a:latin typeface="Rockwell" pitchFamily="18" charset="0"/>
              </a:rPr>
              <a:t>rd</a:t>
            </a:r>
            <a:r>
              <a:rPr lang="en-US" sz="2800" dirty="0" smtClean="0">
                <a:solidFill>
                  <a:srgbClr val="FFC000"/>
                </a:solidFill>
                <a:latin typeface="Rockwell" pitchFamily="18" charset="0"/>
              </a:rPr>
              <a:t> Gear</a:t>
            </a:r>
            <a:endParaRPr lang="en-US" sz="2800" dirty="0" smtClean="0">
              <a:latin typeface="Rockwell" pitchFamily="18" charset="0"/>
            </a:endParaRPr>
          </a:p>
          <a:p>
            <a:pPr marL="400050" lvl="1" indent="0">
              <a:buNone/>
            </a:pPr>
            <a:r>
              <a:rPr lang="en-US" sz="2400" dirty="0" smtClean="0"/>
              <a:t>Better translations. Advanced optimizations. High translation overhead, fastest execution.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93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Gears</a:t>
            </a:r>
            <a:br>
              <a:rPr lang="en-US" dirty="0" smtClean="0"/>
            </a:br>
            <a:r>
              <a:rPr lang="en-US" sz="2000" dirty="0" smtClean="0">
                <a:solidFill>
                  <a:srgbClr val="FFC000"/>
                </a:solidFill>
              </a:rPr>
              <a:t>Costs</a:t>
            </a:r>
            <a:endParaRPr lang="en-US" sz="2000" dirty="0">
              <a:solidFill>
                <a:srgbClr val="FFC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797535"/>
              </p:ext>
            </p:extLst>
          </p:nvPr>
        </p:nvGraphicFramePr>
        <p:xfrm>
          <a:off x="609600" y="2209800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968"/>
                <a:gridCol w="2041832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</a:rPr>
                        <a:t>Startup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</a:rPr>
                        <a:t> Cost (Cycles/Instruction)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</a:rPr>
                        <a:t>Performance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</a:rPr>
                        <a:t>(Cycles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</a:rPr>
                        <a:t>/Instruction)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</a:rPr>
                        <a:t>Trigger Point</a:t>
                      </a:r>
                      <a:b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</a:rPr>
                        <a:t>(# Executions)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Gear 1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100.0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Gear 2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8,000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1.5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50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Gear 3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16,000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1.2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10000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5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Gears</a:t>
            </a:r>
            <a:br>
              <a:rPr lang="en-US" dirty="0" smtClean="0"/>
            </a:br>
            <a:r>
              <a:rPr lang="en-US" sz="2000" dirty="0" smtClean="0">
                <a:solidFill>
                  <a:srgbClr val="FFC000"/>
                </a:solidFill>
              </a:rPr>
              <a:t>CPI (Clocks per Instruction)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50713"/>
            <a:ext cx="6470650" cy="4696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8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Behavior</a:t>
            </a:r>
            <a:br>
              <a:rPr lang="en-US" dirty="0" smtClean="0"/>
            </a:br>
            <a:r>
              <a:rPr lang="en-US" sz="2000" dirty="0" smtClean="0">
                <a:solidFill>
                  <a:srgbClr val="FFC000"/>
                </a:solidFill>
              </a:rPr>
              <a:t>Static Analysis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" y="1353312"/>
            <a:ext cx="6474812" cy="4700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462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Behavior</a:t>
            </a:r>
            <a:br>
              <a:rPr lang="en-US" dirty="0" smtClean="0"/>
            </a:br>
            <a:r>
              <a:rPr lang="en-US" sz="2000" dirty="0" smtClean="0">
                <a:solidFill>
                  <a:srgbClr val="FFC000"/>
                </a:solidFill>
              </a:rPr>
              <a:t>Dynamic Analysis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" y="1353312"/>
            <a:ext cx="6474813" cy="4700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06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Examples</a:t>
            </a:r>
          </a:p>
          <a:p>
            <a:pPr lvl="1"/>
            <a:r>
              <a:rPr lang="en-US" dirty="0" smtClean="0"/>
              <a:t>Android &amp; </a:t>
            </a:r>
            <a:r>
              <a:rPr lang="en-US" dirty="0" err="1" smtClean="0"/>
              <a:t>Dalvik</a:t>
            </a:r>
            <a:r>
              <a:rPr lang="en-US" dirty="0" smtClean="0"/>
              <a:t> </a:t>
            </a:r>
            <a:r>
              <a:rPr lang="en-US" dirty="0"/>
              <a:t>VM</a:t>
            </a:r>
          </a:p>
          <a:p>
            <a:pPr lvl="1"/>
            <a:r>
              <a:rPr lang="en-US" dirty="0" smtClean="0"/>
              <a:t>Chromium OS &amp; </a:t>
            </a:r>
            <a:r>
              <a:rPr lang="en-US" dirty="0" err="1" smtClean="0"/>
              <a:t>PNaCl</a:t>
            </a:r>
            <a:endParaRPr lang="en-US" dirty="0"/>
          </a:p>
          <a:p>
            <a:pPr lvl="1"/>
            <a:r>
              <a:rPr lang="en-US" dirty="0" smtClean="0"/>
              <a:t>Java ME/SE/EE &amp; Java VM</a:t>
            </a:r>
            <a:endParaRPr lang="en-US" dirty="0"/>
          </a:p>
          <a:p>
            <a:pPr lvl="1"/>
            <a:r>
              <a:rPr lang="en-US" dirty="0" smtClean="0"/>
              <a:t>HTML5 &amp; JavaScript</a:t>
            </a:r>
          </a:p>
          <a:p>
            <a:pPr lvl="1"/>
            <a:r>
              <a:rPr lang="en-US" dirty="0" smtClean="0"/>
              <a:t>Microsoft .NET &amp; CLR</a:t>
            </a:r>
          </a:p>
          <a:p>
            <a:pPr lvl="1"/>
            <a:r>
              <a:rPr lang="en-US" smtClean="0"/>
              <a:t>VMWare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77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Behavior</a:t>
            </a:r>
            <a:br>
              <a:rPr lang="en-US" dirty="0" smtClean="0"/>
            </a:br>
            <a:r>
              <a:rPr lang="en-US" sz="2000" dirty="0" smtClean="0">
                <a:solidFill>
                  <a:srgbClr val="FFC000"/>
                </a:solidFill>
              </a:rPr>
              <a:t>Dynamic Analysis – Cumulative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" y="1353312"/>
            <a:ext cx="6474813" cy="4700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7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Behavior</a:t>
            </a:r>
            <a:br>
              <a:rPr lang="en-US" dirty="0" smtClean="0"/>
            </a:br>
            <a:r>
              <a:rPr lang="en-US" sz="2200" dirty="0" smtClean="0">
                <a:solidFill>
                  <a:srgbClr val="FFC000"/>
                </a:solidFill>
              </a:rPr>
              <a:t>Cycle Analysis</a:t>
            </a:r>
            <a:endParaRPr lang="en-US" sz="2200" dirty="0">
              <a:solidFill>
                <a:srgbClr val="FFC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" y="1353312"/>
            <a:ext cx="6474813" cy="4700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2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Behavior</a:t>
            </a:r>
            <a:br>
              <a:rPr lang="en-US" dirty="0" smtClean="0"/>
            </a:br>
            <a:r>
              <a:rPr lang="en-US" sz="2200" dirty="0" smtClean="0">
                <a:solidFill>
                  <a:srgbClr val="FFC000"/>
                </a:solidFill>
              </a:rPr>
              <a:t>Cycle Analysis</a:t>
            </a:r>
            <a:endParaRPr lang="en-US" sz="2200" dirty="0">
              <a:solidFill>
                <a:srgbClr val="FFC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7" y="1353312"/>
            <a:ext cx="6449618" cy="4681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56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Behavior</a:t>
            </a:r>
            <a:br>
              <a:rPr lang="en-US" dirty="0" smtClean="0"/>
            </a:br>
            <a:r>
              <a:rPr lang="en-US" sz="2200" dirty="0" smtClean="0">
                <a:solidFill>
                  <a:srgbClr val="FFC000"/>
                </a:solidFill>
              </a:rPr>
              <a:t>Cycle Analysis – Alternative I</a:t>
            </a:r>
            <a:endParaRPr lang="en-US" sz="2200" dirty="0">
              <a:solidFill>
                <a:srgbClr val="FFC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" y="1353312"/>
            <a:ext cx="6474813" cy="4700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838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Behavior</a:t>
            </a:r>
            <a:br>
              <a:rPr lang="en-US" dirty="0" smtClean="0"/>
            </a:br>
            <a:r>
              <a:rPr lang="en-US" sz="2200" dirty="0" smtClean="0">
                <a:solidFill>
                  <a:srgbClr val="FFC000"/>
                </a:solidFill>
              </a:rPr>
              <a:t>Cycle Analysis – Alternative II</a:t>
            </a:r>
            <a:endParaRPr lang="en-US" sz="2200" dirty="0">
              <a:solidFill>
                <a:srgbClr val="FFC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" y="1353312"/>
            <a:ext cx="6474813" cy="4700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474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Lesson 2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first-level gear is incredibly important for </a:t>
            </a:r>
            <a:r>
              <a:rPr lang="en-US" dirty="0" smtClean="0">
                <a:solidFill>
                  <a:srgbClr val="FFC000"/>
                </a:solidFill>
              </a:rPr>
              <a:t>perceived performance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C000"/>
                </a:solidFill>
              </a:rPr>
              <a:t>snappiness.</a:t>
            </a:r>
            <a:r>
              <a:rPr lang="en-US" dirty="0" smtClean="0"/>
              <a:t> The interpreter is not good enough.</a:t>
            </a:r>
          </a:p>
          <a:p>
            <a:pPr marL="0" indent="0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Higher-level gears are incredibly important for </a:t>
            </a:r>
            <a:r>
              <a:rPr lang="en-US" dirty="0" smtClean="0">
                <a:solidFill>
                  <a:srgbClr val="FFC000"/>
                </a:solidFill>
              </a:rPr>
              <a:t>steady-state performance.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0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Rockwell" pitchFamily="18" charset="0"/>
              </a:rPr>
              <a:t>Questions</a:t>
            </a:r>
            <a:r>
              <a:rPr lang="en-US" sz="4800" dirty="0">
                <a:latin typeface="Rockwell" pitchFamily="18" charset="0"/>
              </a:rPr>
              <a:t/>
            </a:r>
            <a:br>
              <a:rPr lang="en-US" sz="4800" dirty="0">
                <a:latin typeface="Rockwell" pitchFamily="18" charset="0"/>
              </a:rPr>
            </a:br>
            <a:endParaRPr lang="en-US" sz="1400" dirty="0">
              <a:latin typeface="Rockwell" pitchFamily="18" charset="0"/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rgbClr val="FFC000"/>
                </a:solidFill>
              </a:rPr>
              <a:t>When</a:t>
            </a:r>
            <a:r>
              <a:rPr lang="en-US" sz="2400" dirty="0" smtClean="0">
                <a:solidFill>
                  <a:srgbClr val="FF9900"/>
                </a:solidFill>
              </a:rPr>
              <a:t> </a:t>
            </a:r>
            <a:r>
              <a:rPr lang="en-US" sz="2400" dirty="0" smtClean="0"/>
              <a:t>do we generate the translated code and how do we interrupt the “main x86 thread”?</a:t>
            </a:r>
            <a:br>
              <a:rPr lang="en-US" sz="2400" dirty="0" smtClean="0"/>
            </a:br>
            <a:endParaRPr lang="en-US" sz="1400" dirty="0" smtClean="0"/>
          </a:p>
          <a:p>
            <a:pPr marL="400050" lvl="1" indent="0">
              <a:buNone/>
            </a:pPr>
            <a:r>
              <a:rPr lang="en-US" sz="2400" dirty="0" smtClean="0"/>
              <a:t>How does the </a:t>
            </a:r>
            <a:r>
              <a:rPr lang="en-US" sz="2400" dirty="0" smtClean="0">
                <a:solidFill>
                  <a:srgbClr val="FFC000"/>
                </a:solidFill>
              </a:rPr>
              <a:t>design of the translator </a:t>
            </a:r>
            <a:r>
              <a:rPr lang="en-US" sz="2400" dirty="0" smtClean="0"/>
              <a:t>affect real-time response times or </a:t>
            </a:r>
            <a:r>
              <a:rPr lang="en-US" sz="2400" dirty="0" smtClean="0">
                <a:solidFill>
                  <a:srgbClr val="FFC000"/>
                </a:solidFill>
              </a:rPr>
              <a:t>interrupt latencies?</a:t>
            </a:r>
          </a:p>
          <a:p>
            <a:pPr marL="400050" lvl="1" indent="0">
              <a:buNone/>
            </a:pPr>
            <a:endParaRPr lang="en-US" sz="1400" dirty="0">
              <a:solidFill>
                <a:srgbClr val="FFC000"/>
              </a:solidFill>
            </a:endParaRPr>
          </a:p>
          <a:p>
            <a:pPr marL="400050" lvl="1" indent="0">
              <a:buNone/>
            </a:pPr>
            <a:r>
              <a:rPr lang="en-US" sz="2400" dirty="0" smtClean="0"/>
              <a:t>How does the design of the translator affect </a:t>
            </a:r>
            <a:r>
              <a:rPr lang="en-US" sz="2400" dirty="0" smtClean="0">
                <a:solidFill>
                  <a:srgbClr val="FFC000"/>
                </a:solidFill>
              </a:rPr>
              <a:t>soft real time applications?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7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Latency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 smtClean="0">
                <a:latin typeface="Rockwell" pitchFamily="18" charset="0"/>
              </a:rPr>
              <a:t>Transmeta’s Answer</a:t>
            </a:r>
          </a:p>
          <a:p>
            <a:pPr marL="457200" lvl="1" indent="0">
              <a:buNone/>
            </a:pPr>
            <a:endParaRPr lang="en-US" altLang="en-US" sz="1100" dirty="0">
              <a:latin typeface="Rockwell" pitchFamily="18" charset="0"/>
            </a:endParaRPr>
          </a:p>
          <a:p>
            <a:pPr marL="0" lvl="1" indent="0">
              <a:buNone/>
            </a:pPr>
            <a:r>
              <a:rPr lang="en-US" altLang="en-US" sz="2400" dirty="0" smtClean="0"/>
              <a:t>The main “x86 thread” is interrupted and the translation is generated in-place. The main “x86 thread” then resumes.</a:t>
            </a:r>
          </a:p>
          <a:p>
            <a:pPr marL="0" lvl="1" indent="0">
              <a:buNone/>
            </a:pPr>
            <a:endParaRPr lang="en-US" altLang="en-US" sz="2400" dirty="0" smtClean="0"/>
          </a:p>
          <a:p>
            <a:pPr marL="0" lvl="1" indent="0">
              <a:buNone/>
            </a:pPr>
            <a:r>
              <a:rPr lang="en-US" altLang="en-US" sz="2400" dirty="0" smtClean="0">
                <a:latin typeface="Rockwell" pitchFamily="18" charset="0"/>
              </a:rPr>
              <a:t>Problem</a:t>
            </a:r>
            <a:endParaRPr lang="en-US" altLang="en-US" sz="2400" dirty="0">
              <a:latin typeface="Rockwell" pitchFamily="18" charset="0"/>
            </a:endParaRPr>
          </a:p>
          <a:p>
            <a:pPr marL="0" lvl="1" indent="0">
              <a:buNone/>
            </a:pPr>
            <a:endParaRPr lang="en-US" altLang="en-US" sz="1100" dirty="0">
              <a:latin typeface="Rockwell" pitchFamily="18" charset="0"/>
            </a:endParaRPr>
          </a:p>
          <a:p>
            <a:pPr marL="0" lvl="1" indent="0">
              <a:buNone/>
            </a:pPr>
            <a:r>
              <a:rPr lang="en-US" altLang="en-US" sz="2400" dirty="0" smtClean="0"/>
              <a:t>Generating a highly optimized translation can consume </a:t>
            </a:r>
            <a:r>
              <a:rPr lang="en-US" altLang="en-US" sz="2400" dirty="0" smtClean="0">
                <a:solidFill>
                  <a:srgbClr val="FFC000"/>
                </a:solidFill>
              </a:rPr>
              <a:t>millions of cycles</a:t>
            </a:r>
            <a:r>
              <a:rPr lang="en-US" altLang="en-US" sz="2400" dirty="0" smtClean="0"/>
              <a:t>, during which the system appears </a:t>
            </a:r>
            <a:r>
              <a:rPr lang="en-US" altLang="en-US" sz="2400" dirty="0" smtClean="0">
                <a:solidFill>
                  <a:srgbClr val="FFC000"/>
                </a:solidFill>
              </a:rPr>
              <a:t>unresponsive</a:t>
            </a:r>
            <a:r>
              <a:rPr lang="en-US" altLang="en-US" sz="2400" dirty="0" smtClean="0"/>
              <a:t>.</a:t>
            </a:r>
          </a:p>
          <a:p>
            <a:pPr marL="0" lvl="1" indent="0">
              <a:buNone/>
            </a:pP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18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Lesson 3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design of a just-in-time compiler must be </a:t>
            </a:r>
            <a:r>
              <a:rPr lang="en-US" dirty="0" smtClean="0">
                <a:solidFill>
                  <a:srgbClr val="FFC000"/>
                </a:solidFill>
              </a:rPr>
              <a:t>multi-threaded</a:t>
            </a:r>
            <a:r>
              <a:rPr lang="en-US" dirty="0" smtClean="0"/>
              <a:t>. The system must guarantee a certain amount of main “x86 thread” forward progress. The optimization thread(s) must run in the background (or on a different core) and must be </a:t>
            </a:r>
            <a:r>
              <a:rPr lang="en-US" dirty="0" err="1" smtClean="0">
                <a:solidFill>
                  <a:srgbClr val="FFC000"/>
                </a:solidFill>
              </a:rPr>
              <a:t>preemptable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60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905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Rockwell" pitchFamily="18" charset="0"/>
              </a:rPr>
              <a:t>Part </a:t>
            </a:r>
            <a:r>
              <a:rPr lang="en-US" sz="2400" dirty="0" smtClean="0">
                <a:latin typeface="Rockwell" pitchFamily="18" charset="0"/>
              </a:rPr>
              <a:t>III</a:t>
            </a:r>
            <a:endParaRPr lang="en-US" sz="2400" dirty="0">
              <a:latin typeface="Rockwell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4400" dirty="0" smtClean="0">
                <a:solidFill>
                  <a:srgbClr val="FFC000"/>
                </a:solidFill>
                <a:latin typeface="Rockwell" pitchFamily="18" charset="0"/>
                <a:ea typeface="+mj-ea"/>
                <a:cs typeface="+mj-cs"/>
              </a:rPr>
              <a:t>Questions?</a:t>
            </a:r>
            <a:endParaRPr lang="en-US" sz="4400" dirty="0">
              <a:solidFill>
                <a:srgbClr val="FFC000"/>
              </a:solidFill>
              <a:latin typeface="Rockwell" pitchFamily="18" charset="0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905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Rockwell" pitchFamily="18" charset="0"/>
              </a:rPr>
              <a:t>Part I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4400" dirty="0">
                <a:solidFill>
                  <a:srgbClr val="FFC000"/>
                </a:solidFill>
                <a:latin typeface="Rockwell" pitchFamily="18" charset="0"/>
                <a:ea typeface="+mj-ea"/>
                <a:cs typeface="+mj-cs"/>
              </a:rPr>
              <a:t>The Transmeta Architecture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53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8522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SMWare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 are Always Looking for Talent!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Thomas Kistler</a:t>
            </a:r>
          </a:p>
          <a:p>
            <a:r>
              <a:rPr lang="en-US" dirty="0"/>
              <a:t>t</a:t>
            </a:r>
            <a:r>
              <a:rPr lang="en-US" dirty="0" smtClean="0"/>
              <a:t>homas.kistler@smachines.com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5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Transmeta’s </a:t>
            </a:r>
            <a:r>
              <a:rPr lang="en-US" dirty="0" smtClean="0">
                <a:solidFill>
                  <a:srgbClr val="FFC000"/>
                </a:solidFill>
              </a:rPr>
              <a:t>Premise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Superscalar out-of-order processors are complicated</a:t>
            </a:r>
          </a:p>
          <a:p>
            <a:r>
              <a:rPr lang="en-US" dirty="0" smtClean="0"/>
              <a:t>Lots of transistors</a:t>
            </a:r>
          </a:p>
          <a:p>
            <a:r>
              <a:rPr lang="en-US" dirty="0" smtClean="0"/>
              <a:t>Increased power consumption</a:t>
            </a:r>
          </a:p>
          <a:p>
            <a:r>
              <a:rPr lang="en-US" dirty="0" smtClean="0"/>
              <a:t>Increased die area</a:t>
            </a:r>
          </a:p>
          <a:p>
            <a:r>
              <a:rPr lang="en-US" dirty="0" smtClean="0"/>
              <a:t>Increased cost</a:t>
            </a:r>
          </a:p>
          <a:p>
            <a:r>
              <a:rPr lang="en-US" dirty="0" smtClean="0"/>
              <a:t>Do not scale well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35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Transmeta’s </a:t>
            </a:r>
            <a:r>
              <a:rPr lang="en-US" dirty="0" smtClean="0">
                <a:solidFill>
                  <a:srgbClr val="FFC000"/>
                </a:solidFill>
              </a:rPr>
              <a:t>Idea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Build simple </a:t>
            </a:r>
            <a:r>
              <a:rPr lang="en-US" dirty="0"/>
              <a:t>in-order </a:t>
            </a:r>
            <a:r>
              <a:rPr lang="en-US" dirty="0" smtClean="0"/>
              <a:t>VLIW processor with Code </a:t>
            </a:r>
            <a:r>
              <a:rPr lang="en-US" dirty="0"/>
              <a:t>Morphing Software</a:t>
            </a:r>
          </a:p>
          <a:p>
            <a:r>
              <a:rPr lang="en-US" dirty="0" smtClean="0"/>
              <a:t>More efficient in area, cost and power</a:t>
            </a:r>
          </a:p>
          <a:p>
            <a:r>
              <a:rPr lang="en-US" dirty="0" smtClean="0"/>
              <a:t>Performance of out-of-order architecture through software optimization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35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VLIW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superscalar architectures, the execution units are invisible to the instruction set. The instruction set is </a:t>
            </a:r>
            <a:r>
              <a:rPr lang="en-US" dirty="0" smtClean="0">
                <a:solidFill>
                  <a:srgbClr val="FFC000"/>
                </a:solidFill>
              </a:rPr>
              <a:t>independent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FFC000"/>
                </a:solidFill>
              </a:rPr>
              <a:t>micro-architecture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 VLIW architectures, the </a:t>
            </a:r>
            <a:r>
              <a:rPr lang="en-US" dirty="0" smtClean="0">
                <a:solidFill>
                  <a:srgbClr val="FFC000"/>
                </a:solidFill>
              </a:rPr>
              <a:t>execution units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FFC000"/>
                </a:solidFill>
              </a:rPr>
              <a:t>visible</a:t>
            </a:r>
            <a:r>
              <a:rPr lang="en-US" dirty="0" smtClean="0"/>
              <a:t> to the instruction set. A VLIW instruction encodes </a:t>
            </a:r>
            <a:r>
              <a:rPr lang="en-US" dirty="0" smtClean="0">
                <a:solidFill>
                  <a:srgbClr val="FFC000"/>
                </a:solidFill>
              </a:rPr>
              <a:t>multiple operations</a:t>
            </a:r>
            <a:r>
              <a:rPr lang="en-US" dirty="0" smtClean="0"/>
              <a:t>; specifically, one operation for each execution unit. The instruction set is </a:t>
            </a:r>
            <a:r>
              <a:rPr lang="en-US" dirty="0" smtClean="0">
                <a:solidFill>
                  <a:srgbClr val="FFC000"/>
                </a:solidFill>
              </a:rPr>
              <a:t>closely tied </a:t>
            </a:r>
            <a:r>
              <a:rPr lang="en-US" dirty="0" smtClean="0"/>
              <a:t>to the </a:t>
            </a:r>
            <a:r>
              <a:rPr lang="en-US" dirty="0" smtClean="0">
                <a:solidFill>
                  <a:srgbClr val="FFC000"/>
                </a:solidFill>
              </a:rPr>
              <a:t>micro-architecture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 or limited hardware interlocks. The </a:t>
            </a:r>
            <a:r>
              <a:rPr lang="en-US" dirty="0" smtClean="0">
                <a:solidFill>
                  <a:srgbClr val="FFC000"/>
                </a:solidFill>
              </a:rPr>
              <a:t>compiler </a:t>
            </a:r>
            <a:r>
              <a:rPr lang="en-US" dirty="0" smtClean="0"/>
              <a:t>is responsible for </a:t>
            </a:r>
            <a:r>
              <a:rPr lang="en-US" dirty="0" smtClean="0">
                <a:solidFill>
                  <a:srgbClr val="FFC000"/>
                </a:solidFill>
              </a:rPr>
              <a:t>correct scheduling.</a:t>
            </a:r>
          </a:p>
          <a:p>
            <a:r>
              <a:rPr lang="en-US" dirty="0" smtClean="0"/>
              <a:t>No </a:t>
            </a:r>
            <a:r>
              <a:rPr lang="en-US" dirty="0" smtClean="0">
                <a:solidFill>
                  <a:srgbClr val="FFC000"/>
                </a:solidFill>
              </a:rPr>
              <a:t>forward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FFC000"/>
                </a:solidFill>
              </a:rPr>
              <a:t> backward compatibility.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12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 Architecture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625402" y="1828801"/>
            <a:ext cx="569408" cy="685800"/>
          </a:xfrm>
          <a:prstGeom prst="foldedCorner">
            <a:avLst/>
          </a:prstGeom>
          <a:solidFill>
            <a:srgbClr val="FF99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x86 Code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66800" y="4797130"/>
            <a:ext cx="1682010" cy="5368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Interpreter</a:t>
            </a:r>
            <a:endParaRPr lang="en-US" sz="1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6" name="Elbow Connector 15"/>
          <p:cNvCxnSpPr>
            <a:stCxn id="8" idx="2"/>
            <a:endCxn id="6" idx="0"/>
          </p:cNvCxnSpPr>
          <p:nvPr/>
        </p:nvCxnSpPr>
        <p:spPr>
          <a:xfrm rot="5400000" flipH="1" flipV="1">
            <a:off x="156355" y="3580250"/>
            <a:ext cx="3505200" cy="2301"/>
          </a:xfrm>
          <a:prstGeom prst="bentConnector5">
            <a:avLst>
              <a:gd name="adj1" fmla="val -6522"/>
              <a:gd name="adj2" fmla="val -56121165"/>
              <a:gd name="adj3" fmla="val 106522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6" idx="2"/>
            <a:endCxn id="8" idx="0"/>
          </p:cNvCxnSpPr>
          <p:nvPr/>
        </p:nvCxnSpPr>
        <p:spPr>
          <a:xfrm rot="5400000">
            <a:off x="767692" y="3654715"/>
            <a:ext cx="2282529" cy="2301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Elbow Connector 64"/>
          <p:cNvCxnSpPr/>
          <p:nvPr/>
        </p:nvCxnSpPr>
        <p:spPr>
          <a:xfrm rot="16200000" flipH="1">
            <a:off x="1602941" y="3587410"/>
            <a:ext cx="622347" cy="732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086350" y="3641124"/>
            <a:ext cx="2686050" cy="1692876"/>
          </a:xfrm>
          <a:prstGeom prst="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Code </a:t>
            </a:r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Cache</a:t>
            </a:r>
          </a:p>
        </p:txBody>
      </p:sp>
      <p:cxnSp>
        <p:nvCxnSpPr>
          <p:cNvPr id="17" name="Elbow Connector 16"/>
          <p:cNvCxnSpPr>
            <a:endCxn id="14" idx="0"/>
          </p:cNvCxnSpPr>
          <p:nvPr/>
        </p:nvCxnSpPr>
        <p:spPr>
          <a:xfrm>
            <a:off x="2194810" y="3219451"/>
            <a:ext cx="3405890" cy="599426"/>
          </a:xfrm>
          <a:prstGeom prst="bentConnector2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endCxn id="10" idx="1"/>
          </p:cNvCxnSpPr>
          <p:nvPr/>
        </p:nvCxnSpPr>
        <p:spPr>
          <a:xfrm>
            <a:off x="2286000" y="4159275"/>
            <a:ext cx="914400" cy="1121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endCxn id="8" idx="0"/>
          </p:cNvCxnSpPr>
          <p:nvPr/>
        </p:nvCxnSpPr>
        <p:spPr>
          <a:xfrm rot="16200000" flipH="1">
            <a:off x="1604741" y="4494065"/>
            <a:ext cx="606127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 Architecture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JUST-IN-TIME COMPILATION</a:t>
            </a:r>
            <a:br>
              <a:rPr lang="en-US" dirty="0" smtClean="0">
                <a:latin typeface="Rockwell" pitchFamily="18" charset="0"/>
              </a:rPr>
            </a:br>
            <a:r>
              <a:rPr lang="en-US" sz="1050" dirty="0" smtClean="0">
                <a:latin typeface="Rockwell" pitchFamily="18" charset="0"/>
              </a:rPr>
              <a:t>Lessons Learned From Transmeta</a:t>
            </a:r>
            <a:endParaRPr lang="en-US" sz="1050" dirty="0">
              <a:latin typeface="Rockwell" pitchFamily="18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625402" y="1828801"/>
            <a:ext cx="569408" cy="685800"/>
          </a:xfrm>
          <a:prstGeom prst="foldedCorner">
            <a:avLst/>
          </a:prstGeom>
          <a:solidFill>
            <a:srgbClr val="FF99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x86 Code</a:t>
            </a:r>
          </a:p>
        </p:txBody>
      </p:sp>
      <p:sp>
        <p:nvSpPr>
          <p:cNvPr id="7" name="Diamond 6"/>
          <p:cNvSpPr/>
          <p:nvPr/>
        </p:nvSpPr>
        <p:spPr>
          <a:xfrm>
            <a:off x="1066800" y="2933701"/>
            <a:ext cx="1682010" cy="571500"/>
          </a:xfrm>
          <a:prstGeom prst="diamond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Translated?</a:t>
            </a:r>
            <a:endParaRPr lang="en-US" sz="1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4797130"/>
            <a:ext cx="1682010" cy="5368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Interpreter</a:t>
            </a:r>
            <a:endParaRPr lang="en-US" sz="1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Diamond 8"/>
          <p:cNvSpPr/>
          <p:nvPr/>
        </p:nvSpPr>
        <p:spPr>
          <a:xfrm>
            <a:off x="1068685" y="3898949"/>
            <a:ext cx="1682010" cy="520652"/>
          </a:xfrm>
          <a:prstGeom prst="diamond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Hot?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00400" y="3893696"/>
            <a:ext cx="1600200" cy="533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Just-in-Time Compiler</a:t>
            </a:r>
          </a:p>
        </p:txBody>
      </p:sp>
      <p:sp>
        <p:nvSpPr>
          <p:cNvPr id="11" name="Folded Corner 10"/>
          <p:cNvSpPr/>
          <p:nvPr/>
        </p:nvSpPr>
        <p:spPr>
          <a:xfrm>
            <a:off x="6134100" y="4038600"/>
            <a:ext cx="609600" cy="685800"/>
          </a:xfrm>
          <a:prstGeom prst="foldedCorner">
            <a:avLst/>
          </a:prstGeom>
          <a:solidFill>
            <a:srgbClr val="FF99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VLIW Code </a:t>
            </a:r>
          </a:p>
        </p:txBody>
      </p:sp>
      <p:sp>
        <p:nvSpPr>
          <p:cNvPr id="14" name="Folded Corner 13"/>
          <p:cNvSpPr/>
          <p:nvPr/>
        </p:nvSpPr>
        <p:spPr>
          <a:xfrm>
            <a:off x="5295900" y="3818877"/>
            <a:ext cx="609600" cy="685800"/>
          </a:xfrm>
          <a:prstGeom prst="foldedCorner">
            <a:avLst/>
          </a:prstGeom>
          <a:solidFill>
            <a:srgbClr val="FF99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VLIW Code 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6972300" y="4267200"/>
            <a:ext cx="609600" cy="685800"/>
          </a:xfrm>
          <a:prstGeom prst="foldedCorner">
            <a:avLst/>
          </a:prstGeom>
          <a:solidFill>
            <a:srgbClr val="FF99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VLIW Code </a:t>
            </a:r>
          </a:p>
        </p:txBody>
      </p:sp>
      <p:cxnSp>
        <p:nvCxnSpPr>
          <p:cNvPr id="16" name="Elbow Connector 15"/>
          <p:cNvCxnSpPr>
            <a:stCxn id="8" idx="2"/>
            <a:endCxn id="6" idx="0"/>
          </p:cNvCxnSpPr>
          <p:nvPr/>
        </p:nvCxnSpPr>
        <p:spPr>
          <a:xfrm rot="5400000" flipH="1" flipV="1">
            <a:off x="156355" y="3580250"/>
            <a:ext cx="3505200" cy="2301"/>
          </a:xfrm>
          <a:prstGeom prst="bentConnector5">
            <a:avLst>
              <a:gd name="adj1" fmla="val -6522"/>
              <a:gd name="adj2" fmla="val -56121165"/>
              <a:gd name="adj3" fmla="val 106522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0" idx="3"/>
            <a:endCxn id="14" idx="1"/>
          </p:cNvCxnSpPr>
          <p:nvPr/>
        </p:nvCxnSpPr>
        <p:spPr>
          <a:xfrm>
            <a:off x="4800600" y="4160396"/>
            <a:ext cx="495300" cy="1381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4" idx="2"/>
            <a:endCxn id="6" idx="0"/>
          </p:cNvCxnSpPr>
          <p:nvPr/>
        </p:nvCxnSpPr>
        <p:spPr>
          <a:xfrm rot="5400000" flipH="1">
            <a:off x="2417465" y="1321442"/>
            <a:ext cx="2675876" cy="3690594"/>
          </a:xfrm>
          <a:prstGeom prst="bentConnector5">
            <a:avLst>
              <a:gd name="adj1" fmla="val -39517"/>
              <a:gd name="adj2" fmla="val 135092"/>
              <a:gd name="adj3" fmla="val 108543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6" idx="2"/>
            <a:endCxn id="7" idx="0"/>
          </p:cNvCxnSpPr>
          <p:nvPr/>
        </p:nvCxnSpPr>
        <p:spPr>
          <a:xfrm rot="5400000">
            <a:off x="1699406" y="2723001"/>
            <a:ext cx="419100" cy="2301"/>
          </a:xfrm>
          <a:prstGeom prst="bentConnector3">
            <a:avLst>
              <a:gd name="adj1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743200" y="2971801"/>
            <a:ext cx="390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latin typeface="Calibri" pitchFamily="34" charset="0"/>
                <a:cs typeface="Calibri" pitchFamily="34" charset="0"/>
              </a:rPr>
              <a:t>Yes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918592" y="353300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latin typeface="Calibri" pitchFamily="34" charset="0"/>
                <a:cs typeface="Calibri" pitchFamily="34" charset="0"/>
              </a:rPr>
              <a:t>No</a:t>
            </a:r>
            <a:endParaRPr lang="en-US" sz="12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18592" y="444740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latin typeface="Calibri" pitchFamily="34" charset="0"/>
                <a:cs typeface="Calibri" pitchFamily="34" charset="0"/>
              </a:rPr>
              <a:t>No</a:t>
            </a:r>
            <a:endParaRPr lang="en-US" sz="12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43200" y="3914002"/>
            <a:ext cx="39036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b="1" i="1" dirty="0">
                <a:latin typeface="Calibri" pitchFamily="34" charset="0"/>
                <a:cs typeface="Calibri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9838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</TotalTime>
  <Words>1049</Words>
  <Application>Microsoft Office PowerPoint</Application>
  <PresentationFormat>On-screen Show (4:3)</PresentationFormat>
  <Paragraphs>260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JUST-IN-TIME COMPILATION</vt:lpstr>
      <vt:lpstr>Industry Observation</vt:lpstr>
      <vt:lpstr>Industry Observation</vt:lpstr>
      <vt:lpstr>PowerPoint Presentation</vt:lpstr>
      <vt:lpstr>Transmeta’s Premise</vt:lpstr>
      <vt:lpstr>Transmeta’s Idea</vt:lpstr>
      <vt:lpstr>VLIW Architecture</vt:lpstr>
      <vt:lpstr>Software Architecture</vt:lpstr>
      <vt:lpstr>Software Architecture</vt:lpstr>
      <vt:lpstr>Software Architecture</vt:lpstr>
      <vt:lpstr>Translation Example</vt:lpstr>
      <vt:lpstr>Software Advantages</vt:lpstr>
      <vt:lpstr>Speculation</vt:lpstr>
      <vt:lpstr>Speculation</vt:lpstr>
      <vt:lpstr>Speculation</vt:lpstr>
      <vt:lpstr>Speculation</vt:lpstr>
      <vt:lpstr>Speculation</vt:lpstr>
      <vt:lpstr>Self-Modifying Code</vt:lpstr>
      <vt:lpstr>Self-Modifying Code</vt:lpstr>
      <vt:lpstr>Self-Modifying Code</vt:lpstr>
      <vt:lpstr>PowerPoint Presentation</vt:lpstr>
      <vt:lpstr>Software Out-of-Order</vt:lpstr>
      <vt:lpstr>Lesson 1</vt:lpstr>
      <vt:lpstr>Snappiness</vt:lpstr>
      <vt:lpstr>Gears Overview</vt:lpstr>
      <vt:lpstr>Gears Costs</vt:lpstr>
      <vt:lpstr>Gears CPI (Clocks per Instruction)</vt:lpstr>
      <vt:lpstr>Application Behavior Static Analysis</vt:lpstr>
      <vt:lpstr>Application Behavior Dynamic Analysis</vt:lpstr>
      <vt:lpstr>Application Behavior Dynamic Analysis – Cumulative</vt:lpstr>
      <vt:lpstr>Application Behavior Cycle Analysis</vt:lpstr>
      <vt:lpstr>Application Behavior Cycle Analysis</vt:lpstr>
      <vt:lpstr>Application Behavior Cycle Analysis – Alternative I</vt:lpstr>
      <vt:lpstr>Application Behavior Cycle Analysis – Alternative II</vt:lpstr>
      <vt:lpstr>Lesson 2</vt:lpstr>
      <vt:lpstr>Interrupt Latency</vt:lpstr>
      <vt:lpstr>Interrupt Latency</vt:lpstr>
      <vt:lpstr>Lesson 3</vt:lpstr>
      <vt:lpstr>PowerPoint Presentation</vt:lpstr>
      <vt:lpstr>PowerPoint Presentation</vt:lpstr>
      <vt:lpstr>SMWare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Just-in-Time Compilation Lessons Learned from Transmeta</dc:title>
  <dc:creator>Admin</dc:creator>
  <cp:lastModifiedBy>Admin</cp:lastModifiedBy>
  <cp:revision>104</cp:revision>
  <dcterms:created xsi:type="dcterms:W3CDTF">2011-10-12T17:05:10Z</dcterms:created>
  <dcterms:modified xsi:type="dcterms:W3CDTF">2011-10-28T12:43:08Z</dcterms:modified>
</cp:coreProperties>
</file>